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85" r:id="rId3"/>
    <p:sldId id="286" r:id="rId4"/>
    <p:sldId id="288" r:id="rId5"/>
    <p:sldId id="289" r:id="rId6"/>
    <p:sldId id="299" r:id="rId7"/>
    <p:sldId id="300" r:id="rId8"/>
    <p:sldId id="290" r:id="rId9"/>
    <p:sldId id="291" r:id="rId10"/>
    <p:sldId id="292" r:id="rId11"/>
    <p:sldId id="293" r:id="rId12"/>
    <p:sldId id="294" r:id="rId13"/>
    <p:sldId id="279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Lato Bold" panose="020F0502020204030203" charset="0"/>
      <p:regular r:id="rId24"/>
      <p:bold r:id="rId25"/>
      <p:italic r:id="rId26"/>
      <p:boldItalic r:id="rId27"/>
    </p:embeddedFont>
    <p:embeddedFont>
      <p:font typeface="Noto Sans" panose="020B0502040504020204" pitchFamily="34" charset="0"/>
      <p:regular r:id="rId28"/>
      <p:bold r:id="rId29"/>
      <p:italic r:id="rId30"/>
      <p:boldItalic r:id="rId31"/>
    </p:embeddedFont>
    <p:embeddedFont>
      <p:font typeface="Noto Sans Bold" panose="020B0802040504020204" charset="0"/>
      <p:regular r:id="rId32"/>
      <p:bold r:id="rId33"/>
    </p:embeddedFont>
    <p:embeddedFont>
      <p:font typeface="Open Sans Bold" panose="020B0604020202020204" charset="0"/>
      <p:regular r:id="rId34"/>
      <p:bold r:id="rId35"/>
      <p:italic r:id="rId36"/>
      <p:boldItalic r:id="rId37"/>
    </p:embeddedFont>
    <p:embeddedFont>
      <p:font typeface="Open Sauce SemiBold Bold" panose="020B0604020202020204" charset="0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A900"/>
    <a:srgbClr val="FFFFFF"/>
    <a:srgbClr val="FFCC00"/>
    <a:srgbClr val="EFF6FB"/>
    <a:srgbClr val="D8E9F4"/>
    <a:srgbClr val="FFCC29"/>
    <a:srgbClr val="F4CE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Средний стиль 3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Средний стиль 4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 varScale="1">
        <p:scale>
          <a:sx n="54" d="100"/>
          <a:sy n="54" d="100"/>
        </p:scale>
        <p:origin x="754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ie\OneDrive\&#1056;&#1072;&#1073;&#1086;&#1095;&#1080;&#1081;%20&#1089;&#1090;&#1086;&#1083;\Energy%20Consump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ie\OneDrive\&#1056;&#1072;&#1073;&#1086;&#1095;&#1080;&#1081;%20&#1089;&#1090;&#1086;&#1083;\Energy%20Consump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2-0191-4E38-8D52-130177FD3C8E}"/>
              </c:ext>
            </c:extLst>
          </c:dPt>
          <c:dPt>
            <c:idx val="1"/>
            <c:bubble3D val="0"/>
            <c:explosion val="4"/>
            <c:spPr>
              <a:solidFill>
                <a:srgbClr val="DEA90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0191-4E38-8D52-130177FD3C8E}"/>
              </c:ext>
            </c:extLst>
          </c:dPt>
          <c:dLbls>
            <c:dLbl>
              <c:idx val="0"/>
              <c:layout>
                <c:manualLayout>
                  <c:x val="-5.2695133997223698E-2"/>
                  <c:y val="0.15655025760668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B4589C0-B69B-44A5-9443-B8CE445AF3D4}" type="VALUE">
                      <a:rPr lang="en-US" sz="2000" smtClean="0"/>
                      <a:pPr>
                        <a:defRPr sz="2400" b="1"/>
                      </a:pPr>
                      <a:t>[ЗНАЧЕНИЕ]</a:t>
                    </a:fld>
                    <a:endParaRPr lang="LID4096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LID4096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3135769193712538E-2"/>
                      <c:h val="7.5355059784193629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0191-4E38-8D52-130177FD3C8E}"/>
                </c:ext>
              </c:extLst>
            </c:dLbl>
            <c:dLbl>
              <c:idx val="1"/>
              <c:layout>
                <c:manualLayout>
                  <c:x val="4.2578612461592127E-2"/>
                  <c:y val="-0.30026363055815186"/>
                </c:manualLayout>
              </c:layout>
              <c:tx>
                <c:rich>
                  <a:bodyPr/>
                  <a:lstStyle/>
                  <a:p>
                    <a:fld id="{CCD6B214-36D4-491B-BFFB-C04A9EB4F690}" type="VALUE">
                      <a:rPr lang="en-US" smtClean="0"/>
                      <a:pPr/>
                      <a:t>[ЗНАЧЕНИЕ]</a:t>
                    </a:fld>
                    <a:r>
                      <a:rPr lang="en-US" dirty="0"/>
                      <a:t> 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191-4E38-8D52-130177FD3C8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Кв. 1</c:v>
                </c:pt>
                <c:pt idx="1">
                  <c:v>Кв. 2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1.2</c:v>
                </c:pt>
                <c:pt idx="1">
                  <c:v>10.199999999999999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1-4E38-8D52-130177FD3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3600" dirty="0"/>
              <a:t>Electricity consumption</a:t>
            </a:r>
            <a:endParaRPr lang="ru-RU" sz="3600" dirty="0"/>
          </a:p>
        </c:rich>
      </c:tx>
      <c:layout>
        <c:manualLayout>
          <c:xMode val="edge"/>
          <c:yMode val="edge"/>
          <c:x val="0.195414764588354"/>
          <c:y val="2.18254002351893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>
        <c:manualLayout>
          <c:layoutTarget val="inner"/>
          <c:xMode val="edge"/>
          <c:yMode val="edge"/>
          <c:x val="0.12762455776558018"/>
          <c:y val="0.13603927521772585"/>
          <c:w val="0.73208445544478928"/>
          <c:h val="0.621540560942066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Sheet1!$B$17</c:f>
              <c:strCache>
                <c:ptCount val="1"/>
                <c:pt idx="0">
                  <c:v>Day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numRef>
              <c:f>(Sheet1!$A$18:$A$28,Sheet1!$D$18:$D$28)</c:f>
              <c:numCache>
                <c:formatCode>m/d/yyyy</c:formatCode>
                <c:ptCount val="22"/>
                <c:pt idx="0">
                  <c:v>44774</c:v>
                </c:pt>
                <c:pt idx="1">
                  <c:v>44805</c:v>
                </c:pt>
                <c:pt idx="2">
                  <c:v>44835</c:v>
                </c:pt>
                <c:pt idx="3">
                  <c:v>44866</c:v>
                </c:pt>
                <c:pt idx="4">
                  <c:v>44896</c:v>
                </c:pt>
                <c:pt idx="5">
                  <c:v>44927</c:v>
                </c:pt>
                <c:pt idx="6">
                  <c:v>44958</c:v>
                </c:pt>
                <c:pt idx="7">
                  <c:v>44986</c:v>
                </c:pt>
                <c:pt idx="8">
                  <c:v>45017</c:v>
                </c:pt>
                <c:pt idx="9">
                  <c:v>45047</c:v>
                </c:pt>
                <c:pt idx="10">
                  <c:v>45078</c:v>
                </c:pt>
                <c:pt idx="11" formatCode="General">
                  <c:v>195</c:v>
                </c:pt>
                <c:pt idx="12" formatCode="General">
                  <c:v>235</c:v>
                </c:pt>
                <c:pt idx="13" formatCode="General">
                  <c:v>262.08</c:v>
                </c:pt>
                <c:pt idx="14" formatCode="General">
                  <c:v>296.64</c:v>
                </c:pt>
                <c:pt idx="15" formatCode="General">
                  <c:v>316.08</c:v>
                </c:pt>
                <c:pt idx="16" formatCode="General">
                  <c:v>705.6</c:v>
                </c:pt>
                <c:pt idx="17" formatCode="General">
                  <c:v>809.76</c:v>
                </c:pt>
                <c:pt idx="18" formatCode="General">
                  <c:v>691.32</c:v>
                </c:pt>
                <c:pt idx="19" formatCode="General">
                  <c:v>598.08000000000004</c:v>
                </c:pt>
                <c:pt idx="20" formatCode="General">
                  <c:v>567.84</c:v>
                </c:pt>
                <c:pt idx="21" formatCode="General">
                  <c:v>406.56</c:v>
                </c:pt>
              </c:numCache>
            </c:numRef>
          </c:cat>
          <c:val>
            <c:numRef>
              <c:f>Sheet1!$B$18:$B$28</c:f>
              <c:numCache>
                <c:formatCode>0</c:formatCode>
                <c:ptCount val="11"/>
                <c:pt idx="0">
                  <c:v>124</c:v>
                </c:pt>
                <c:pt idx="1">
                  <c:v>200</c:v>
                </c:pt>
                <c:pt idx="2">
                  <c:v>222</c:v>
                </c:pt>
                <c:pt idx="3">
                  <c:v>185</c:v>
                </c:pt>
                <c:pt idx="4">
                  <c:v>197.02499999999964</c:v>
                </c:pt>
                <c:pt idx="5">
                  <c:v>369.97500000000036</c:v>
                </c:pt>
                <c:pt idx="6">
                  <c:v>426</c:v>
                </c:pt>
                <c:pt idx="7" formatCode="General">
                  <c:v>358</c:v>
                </c:pt>
                <c:pt idx="8" formatCode="General">
                  <c:v>301</c:v>
                </c:pt>
                <c:pt idx="9" formatCode="General">
                  <c:v>290</c:v>
                </c:pt>
                <c:pt idx="10" formatCode="General">
                  <c:v>207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7E-451D-A31B-B09A570D0413}"/>
            </c:ext>
          </c:extLst>
        </c:ser>
        <c:ser>
          <c:idx val="1"/>
          <c:order val="1"/>
          <c:tx>
            <c:strRef>
              <c:f>Sheet1!$C$17</c:f>
              <c:strCache>
                <c:ptCount val="1"/>
                <c:pt idx="0">
                  <c:v>Night</c:v>
                </c:pt>
              </c:strCache>
            </c:strRef>
          </c:tx>
          <c:spPr>
            <a:solidFill>
              <a:srgbClr val="DEA9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numRef>
              <c:f>(Sheet1!$A$18:$A$28,Sheet1!$D$18:$D$28)</c:f>
              <c:numCache>
                <c:formatCode>m/d/yyyy</c:formatCode>
                <c:ptCount val="22"/>
                <c:pt idx="0">
                  <c:v>44774</c:v>
                </c:pt>
                <c:pt idx="1">
                  <c:v>44805</c:v>
                </c:pt>
                <c:pt idx="2">
                  <c:v>44835</c:v>
                </c:pt>
                <c:pt idx="3">
                  <c:v>44866</c:v>
                </c:pt>
                <c:pt idx="4">
                  <c:v>44896</c:v>
                </c:pt>
                <c:pt idx="5">
                  <c:v>44927</c:v>
                </c:pt>
                <c:pt idx="6">
                  <c:v>44958</c:v>
                </c:pt>
                <c:pt idx="7">
                  <c:v>44986</c:v>
                </c:pt>
                <c:pt idx="8">
                  <c:v>45017</c:v>
                </c:pt>
                <c:pt idx="9">
                  <c:v>45047</c:v>
                </c:pt>
                <c:pt idx="10">
                  <c:v>45078</c:v>
                </c:pt>
                <c:pt idx="11" formatCode="General">
                  <c:v>195</c:v>
                </c:pt>
                <c:pt idx="12" formatCode="General">
                  <c:v>235</c:v>
                </c:pt>
                <c:pt idx="13" formatCode="General">
                  <c:v>262.08</c:v>
                </c:pt>
                <c:pt idx="14" formatCode="General">
                  <c:v>296.64</c:v>
                </c:pt>
                <c:pt idx="15" formatCode="General">
                  <c:v>316.08</c:v>
                </c:pt>
                <c:pt idx="16" formatCode="General">
                  <c:v>705.6</c:v>
                </c:pt>
                <c:pt idx="17" formatCode="General">
                  <c:v>809.76</c:v>
                </c:pt>
                <c:pt idx="18" formatCode="General">
                  <c:v>691.32</c:v>
                </c:pt>
                <c:pt idx="19" formatCode="General">
                  <c:v>598.08000000000004</c:v>
                </c:pt>
                <c:pt idx="20" formatCode="General">
                  <c:v>567.84</c:v>
                </c:pt>
                <c:pt idx="21" formatCode="General">
                  <c:v>406.56</c:v>
                </c:pt>
              </c:numCache>
            </c:numRef>
          </c:cat>
          <c:val>
            <c:numRef>
              <c:f>Sheet1!$C$18:$C$28</c:f>
              <c:numCache>
                <c:formatCode>0</c:formatCode>
                <c:ptCount val="11"/>
                <c:pt idx="0">
                  <c:v>36</c:v>
                </c:pt>
                <c:pt idx="1">
                  <c:v>30</c:v>
                </c:pt>
                <c:pt idx="2">
                  <c:v>34</c:v>
                </c:pt>
                <c:pt idx="3">
                  <c:v>42</c:v>
                </c:pt>
                <c:pt idx="4">
                  <c:v>44.730000000000018</c:v>
                </c:pt>
                <c:pt idx="5">
                  <c:v>100.26999999999998</c:v>
                </c:pt>
                <c:pt idx="6">
                  <c:v>112</c:v>
                </c:pt>
                <c:pt idx="7" formatCode="General">
                  <c:v>107</c:v>
                </c:pt>
                <c:pt idx="8" formatCode="General">
                  <c:v>110</c:v>
                </c:pt>
                <c:pt idx="9" formatCode="General">
                  <c:v>96</c:v>
                </c:pt>
                <c:pt idx="10" formatCode="General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7E-451D-A31B-B09A570D04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1229543728"/>
        <c:axId val="54591887"/>
      </c:barChart>
      <c:lineChart>
        <c:grouping val="standard"/>
        <c:varyColors val="0"/>
        <c:ser>
          <c:idx val="2"/>
          <c:order val="2"/>
          <c:tx>
            <c:strRef>
              <c:f>Sheet1!$D$17</c:f>
              <c:strCache>
                <c:ptCount val="1"/>
                <c:pt idx="0">
                  <c:v>UAH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(Sheet1!$A$18:$A$28,Sheet1!$D$18:$D$28)</c:f>
              <c:numCache>
                <c:formatCode>m/d/yyyy</c:formatCode>
                <c:ptCount val="22"/>
                <c:pt idx="0">
                  <c:v>44774</c:v>
                </c:pt>
                <c:pt idx="1">
                  <c:v>44805</c:v>
                </c:pt>
                <c:pt idx="2">
                  <c:v>44835</c:v>
                </c:pt>
                <c:pt idx="3">
                  <c:v>44866</c:v>
                </c:pt>
                <c:pt idx="4">
                  <c:v>44896</c:v>
                </c:pt>
                <c:pt idx="5">
                  <c:v>44927</c:v>
                </c:pt>
                <c:pt idx="6">
                  <c:v>44958</c:v>
                </c:pt>
                <c:pt idx="7">
                  <c:v>44986</c:v>
                </c:pt>
                <c:pt idx="8">
                  <c:v>45017</c:v>
                </c:pt>
                <c:pt idx="9">
                  <c:v>45047</c:v>
                </c:pt>
                <c:pt idx="10">
                  <c:v>45078</c:v>
                </c:pt>
                <c:pt idx="11" formatCode="General">
                  <c:v>195</c:v>
                </c:pt>
                <c:pt idx="12" formatCode="General">
                  <c:v>235</c:v>
                </c:pt>
                <c:pt idx="13" formatCode="General">
                  <c:v>262.08</c:v>
                </c:pt>
                <c:pt idx="14" formatCode="General">
                  <c:v>296.64</c:v>
                </c:pt>
                <c:pt idx="15" formatCode="General">
                  <c:v>316.08</c:v>
                </c:pt>
                <c:pt idx="16" formatCode="General">
                  <c:v>705.6</c:v>
                </c:pt>
                <c:pt idx="17" formatCode="General">
                  <c:v>809.76</c:v>
                </c:pt>
                <c:pt idx="18" formatCode="General">
                  <c:v>691.32</c:v>
                </c:pt>
                <c:pt idx="19" formatCode="General">
                  <c:v>598.08000000000004</c:v>
                </c:pt>
                <c:pt idx="20" formatCode="General">
                  <c:v>567.84</c:v>
                </c:pt>
                <c:pt idx="21" formatCode="General">
                  <c:v>406.56</c:v>
                </c:pt>
              </c:numCache>
            </c:numRef>
          </c:cat>
          <c:val>
            <c:numRef>
              <c:f>Sheet1!$D$18:$D$28</c:f>
              <c:numCache>
                <c:formatCode>General</c:formatCode>
                <c:ptCount val="11"/>
                <c:pt idx="0">
                  <c:v>195</c:v>
                </c:pt>
                <c:pt idx="1">
                  <c:v>235</c:v>
                </c:pt>
                <c:pt idx="2">
                  <c:v>262.08</c:v>
                </c:pt>
                <c:pt idx="3">
                  <c:v>296.64</c:v>
                </c:pt>
                <c:pt idx="4">
                  <c:v>316.08</c:v>
                </c:pt>
                <c:pt idx="5">
                  <c:v>705.6</c:v>
                </c:pt>
                <c:pt idx="6">
                  <c:v>809.76</c:v>
                </c:pt>
                <c:pt idx="7">
                  <c:v>691.32</c:v>
                </c:pt>
                <c:pt idx="8">
                  <c:v>598.08000000000004</c:v>
                </c:pt>
                <c:pt idx="9">
                  <c:v>567.84</c:v>
                </c:pt>
                <c:pt idx="10">
                  <c:v>406.56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77E-451D-A31B-B09A570D04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35616864"/>
        <c:axId val="1537218368"/>
      </c:lineChart>
      <c:catAx>
        <c:axId val="1229543728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4591887"/>
        <c:crosses val="autoZero"/>
        <c:auto val="0"/>
        <c:lblAlgn val="ctr"/>
        <c:lblOffset val="100"/>
        <c:noMultiLvlLbl val="0"/>
      </c:catAx>
      <c:valAx>
        <c:axId val="54591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000" b="1" dirty="0"/>
                  <a:t>Consumption</a:t>
                </a:r>
                <a:r>
                  <a:rPr lang="en-GB" sz="2000" b="1" baseline="0" dirty="0"/>
                  <a:t> volume</a:t>
                </a:r>
                <a:endParaRPr lang="ru-RU" sz="2000" b="1" dirty="0"/>
              </a:p>
            </c:rich>
          </c:tx>
          <c:layout>
            <c:manualLayout>
              <c:xMode val="edge"/>
              <c:yMode val="edge"/>
              <c:x val="7.5313832416444007E-3"/>
              <c:y val="0.314206410468244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1229543728"/>
        <c:crosses val="autoZero"/>
        <c:crossBetween val="between"/>
      </c:valAx>
      <c:valAx>
        <c:axId val="153721836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400" b="1" dirty="0"/>
                  <a:t>Amount</a:t>
                </a:r>
                <a:r>
                  <a:rPr lang="en-GB" sz="2400" b="1" baseline="0" dirty="0"/>
                  <a:t> paid, UAH</a:t>
                </a:r>
                <a:endParaRPr lang="ru-RU" sz="2400" b="1" dirty="0"/>
              </a:p>
            </c:rich>
          </c:tx>
          <c:layout>
            <c:manualLayout>
              <c:xMode val="edge"/>
              <c:yMode val="edge"/>
              <c:x val="0.92816081811121198"/>
              <c:y val="0.266756410450629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1535616864"/>
        <c:crosses val="max"/>
        <c:crossBetween val="between"/>
      </c:valAx>
      <c:dateAx>
        <c:axId val="153561686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537218368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648842694681089"/>
          <c:y val="0.9274213294504644"/>
          <c:w val="0.62924700519232313"/>
          <c:h val="6.86307961504811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ru-RU" sz="3600" b="1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GB" sz="3600" b="1" i="0" u="none" strike="noStrike" kern="120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Electricity consumption structure,%</a:t>
            </a:r>
            <a:endParaRPr lang="ru-RU" sz="3600" b="1" i="0" u="none" strike="noStrike" kern="1200" baseline="0" dirty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endParaRPr>
          </a:p>
        </c:rich>
      </c:tx>
      <c:layout>
        <c:manualLayout>
          <c:xMode val="edge"/>
          <c:yMode val="edge"/>
          <c:x val="0.2447083035075160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3600" b="1" i="0" u="none" strike="noStrike" kern="120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>
        <c:manualLayout>
          <c:layoutTarget val="inner"/>
          <c:xMode val="edge"/>
          <c:yMode val="edge"/>
          <c:x val="0.15910892388451445"/>
          <c:y val="0.21672651665294798"/>
          <c:w val="0.78855774278215218"/>
          <c:h val="0.6336246634841824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Sheet1!$B$31</c:f>
              <c:strCache>
                <c:ptCount val="1"/>
                <c:pt idx="0">
                  <c:v>Day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Sheet1!$A$32:$A$42</c:f>
              <c:numCache>
                <c:formatCode>m/d/yyyy</c:formatCode>
                <c:ptCount val="11"/>
                <c:pt idx="0">
                  <c:v>44774</c:v>
                </c:pt>
                <c:pt idx="1">
                  <c:v>44805</c:v>
                </c:pt>
                <c:pt idx="2">
                  <c:v>44835</c:v>
                </c:pt>
                <c:pt idx="3">
                  <c:v>44866</c:v>
                </c:pt>
                <c:pt idx="4">
                  <c:v>44896</c:v>
                </c:pt>
                <c:pt idx="5">
                  <c:v>44927</c:v>
                </c:pt>
                <c:pt idx="6">
                  <c:v>44958</c:v>
                </c:pt>
                <c:pt idx="7">
                  <c:v>44986</c:v>
                </c:pt>
                <c:pt idx="8">
                  <c:v>45017</c:v>
                </c:pt>
                <c:pt idx="9">
                  <c:v>45047</c:v>
                </c:pt>
                <c:pt idx="10">
                  <c:v>45078</c:v>
                </c:pt>
              </c:numCache>
            </c:numRef>
          </c:cat>
          <c:val>
            <c:numRef>
              <c:f>Sheet1!$B$32:$B$42</c:f>
              <c:numCache>
                <c:formatCode>0</c:formatCode>
                <c:ptCount val="11"/>
                <c:pt idx="0">
                  <c:v>77.5</c:v>
                </c:pt>
                <c:pt idx="1">
                  <c:v>86.956521739130437</c:v>
                </c:pt>
                <c:pt idx="2">
                  <c:v>86.71875</c:v>
                </c:pt>
                <c:pt idx="3">
                  <c:v>81.497797356828201</c:v>
                </c:pt>
                <c:pt idx="4">
                  <c:v>81.497797356828158</c:v>
                </c:pt>
                <c:pt idx="5">
                  <c:v>78.677072589820213</c:v>
                </c:pt>
                <c:pt idx="6">
                  <c:v>79.182156133828997</c:v>
                </c:pt>
                <c:pt idx="7">
                  <c:v>76.989247311827953</c:v>
                </c:pt>
                <c:pt idx="8">
                  <c:v>73.236009732360102</c:v>
                </c:pt>
                <c:pt idx="9">
                  <c:v>75.129533678756474</c:v>
                </c:pt>
                <c:pt idx="10">
                  <c:v>74.729241877256314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12-425A-B146-EE2661D05B8C}"/>
            </c:ext>
          </c:extLst>
        </c:ser>
        <c:ser>
          <c:idx val="1"/>
          <c:order val="1"/>
          <c:tx>
            <c:strRef>
              <c:f>Sheet1!$C$31</c:f>
              <c:strCache>
                <c:ptCount val="1"/>
                <c:pt idx="0">
                  <c:v>Night</c:v>
                </c:pt>
              </c:strCache>
            </c:strRef>
          </c:tx>
          <c:spPr>
            <a:solidFill>
              <a:srgbClr val="DEA9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Sheet1!$A$32:$A$42</c:f>
              <c:numCache>
                <c:formatCode>m/d/yyyy</c:formatCode>
                <c:ptCount val="11"/>
                <c:pt idx="0">
                  <c:v>44774</c:v>
                </c:pt>
                <c:pt idx="1">
                  <c:v>44805</c:v>
                </c:pt>
                <c:pt idx="2">
                  <c:v>44835</c:v>
                </c:pt>
                <c:pt idx="3">
                  <c:v>44866</c:v>
                </c:pt>
                <c:pt idx="4">
                  <c:v>44896</c:v>
                </c:pt>
                <c:pt idx="5">
                  <c:v>44927</c:v>
                </c:pt>
                <c:pt idx="6">
                  <c:v>44958</c:v>
                </c:pt>
                <c:pt idx="7">
                  <c:v>44986</c:v>
                </c:pt>
                <c:pt idx="8">
                  <c:v>45017</c:v>
                </c:pt>
                <c:pt idx="9">
                  <c:v>45047</c:v>
                </c:pt>
                <c:pt idx="10">
                  <c:v>45078</c:v>
                </c:pt>
              </c:numCache>
            </c:numRef>
          </c:cat>
          <c:val>
            <c:numRef>
              <c:f>Sheet1!$C$32:$C$42</c:f>
              <c:numCache>
                <c:formatCode>0</c:formatCode>
                <c:ptCount val="11"/>
                <c:pt idx="0">
                  <c:v>22.5</c:v>
                </c:pt>
                <c:pt idx="1">
                  <c:v>13.043478260869565</c:v>
                </c:pt>
                <c:pt idx="2">
                  <c:v>13.28125</c:v>
                </c:pt>
                <c:pt idx="3">
                  <c:v>18.502202643171806</c:v>
                </c:pt>
                <c:pt idx="4">
                  <c:v>18.502202643171838</c:v>
                </c:pt>
                <c:pt idx="5">
                  <c:v>21.32292741017978</c:v>
                </c:pt>
                <c:pt idx="6">
                  <c:v>20.817843866171003</c:v>
                </c:pt>
                <c:pt idx="7">
                  <c:v>23.010752688172044</c:v>
                </c:pt>
                <c:pt idx="8">
                  <c:v>26.763990267639905</c:v>
                </c:pt>
                <c:pt idx="9">
                  <c:v>24.870466321243523</c:v>
                </c:pt>
                <c:pt idx="10">
                  <c:v>25.270758122743679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12-425A-B146-EE2661D05B8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47"/>
        <c:overlap val="100"/>
        <c:axId val="1229543728"/>
        <c:axId val="54591887"/>
      </c:barChart>
      <c:catAx>
        <c:axId val="1229543728"/>
        <c:scaling>
          <c:orientation val="minMax"/>
        </c:scaling>
        <c:delete val="0"/>
        <c:axPos val="l"/>
        <c:numFmt formatCode="m/d/yyyy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54591887"/>
        <c:crosses val="autoZero"/>
        <c:auto val="0"/>
        <c:lblAlgn val="ctr"/>
        <c:lblOffset val="100"/>
        <c:noMultiLvlLbl val="0"/>
      </c:catAx>
      <c:valAx>
        <c:axId val="54591887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1229543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971481746599857"/>
          <c:y val="0.91853424816170959"/>
          <c:w val="0.29358243855881649"/>
          <c:h val="6.79522359282535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026F8-785B-4C45-8CEF-A022EE8C310C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30DF2-E42B-4D4F-B938-55D21CF5A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7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DF2-E42B-4D4F-B938-55D21CF5AA5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69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web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5096" t="10762" r="41664" b="16226"/>
          <a:stretch>
            <a:fillRect/>
          </a:stretch>
        </p:blipFill>
        <p:spPr>
          <a:xfrm>
            <a:off x="9143992" y="-19869"/>
            <a:ext cx="9144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95172" y="1047669"/>
            <a:ext cx="18288000" cy="8451450"/>
            <a:chOff x="0" y="0"/>
            <a:chExt cx="4816593" cy="22258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225896"/>
            </a:xfrm>
            <a:custGeom>
              <a:avLst/>
              <a:gdLst/>
              <a:ahLst/>
              <a:cxnLst/>
              <a:rect l="l" t="t" r="r" b="b"/>
              <a:pathLst>
                <a:path w="4816592" h="2225896">
                  <a:moveTo>
                    <a:pt x="0" y="0"/>
                  </a:moveTo>
                  <a:lnTo>
                    <a:pt x="4816592" y="0"/>
                  </a:lnTo>
                  <a:lnTo>
                    <a:pt x="4816592" y="2225896"/>
                  </a:lnTo>
                  <a:lnTo>
                    <a:pt x="0" y="2225896"/>
                  </a:lnTo>
                  <a:close/>
                </a:path>
              </a:pathLst>
            </a:custGeom>
            <a:solidFill>
              <a:srgbClr val="F4CE2C">
                <a:alpha val="4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9144000" cy="10287000"/>
            <a:chOff x="0" y="0"/>
            <a:chExt cx="2408296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E8E">
                <a:alpha val="95686"/>
              </a:srgbClr>
            </a:solidFill>
          </p:spPr>
          <p:txBody>
            <a:bodyPr/>
            <a:lstStyle/>
            <a:p>
              <a:endParaRPr lang="LID4096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24136" y="4860187"/>
            <a:ext cx="5182450" cy="4886373"/>
            <a:chOff x="25776" y="-1592507"/>
            <a:chExt cx="1364925" cy="1286946"/>
          </a:xfrm>
        </p:grpSpPr>
        <p:sp>
          <p:nvSpPr>
            <p:cNvPr id="10" name="Freeform 10"/>
            <p:cNvSpPr/>
            <p:nvPr/>
          </p:nvSpPr>
          <p:spPr>
            <a:xfrm>
              <a:off x="25776" y="-441389"/>
              <a:ext cx="1358654" cy="135828"/>
            </a:xfrm>
            <a:custGeom>
              <a:avLst/>
              <a:gdLst/>
              <a:ahLst/>
              <a:cxnLst/>
              <a:rect l="l" t="t" r="r" b="b"/>
              <a:pathLst>
                <a:path w="1258134" h="135828">
                  <a:moveTo>
                    <a:pt x="0" y="0"/>
                  </a:moveTo>
                  <a:lnTo>
                    <a:pt x="1258134" y="0"/>
                  </a:lnTo>
                  <a:lnTo>
                    <a:pt x="1258134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  <p:txBody>
            <a:bodyPr/>
            <a:lstStyle/>
            <a:p>
              <a:endParaRPr lang="LID4096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2047" y="-1592507"/>
              <a:ext cx="1358654" cy="416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Open Sauce SemiBold Bold"/>
                </a:rPr>
                <a:t>INVESTMENT STRATEGY AND PROJECT OVERVIEW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4" y="1322571"/>
            <a:ext cx="1786055" cy="515722"/>
            <a:chOff x="0" y="0"/>
            <a:chExt cx="940800" cy="1358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22250" y="3707064"/>
            <a:ext cx="6235700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00"/>
              </a:lnSpc>
              <a:spcBef>
                <a:spcPct val="0"/>
              </a:spcBef>
            </a:pPr>
            <a:r>
              <a:rPr lang="en-US" sz="9600" dirty="0">
                <a:solidFill>
                  <a:srgbClr val="FFFFFF"/>
                </a:solidFill>
                <a:latin typeface="Open Sans Bold"/>
              </a:rPr>
              <a:t>Personify</a:t>
            </a:r>
            <a:r>
              <a:rPr lang="en-US" sz="8000" dirty="0">
                <a:solidFill>
                  <a:srgbClr val="FFFFFF"/>
                </a:solidFill>
                <a:latin typeface="Open Sans Bold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395942"/>
            <a:chOff x="0" y="0"/>
            <a:chExt cx="4816593" cy="894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94404"/>
            </a:xfrm>
            <a:custGeom>
              <a:avLst/>
              <a:gdLst/>
              <a:ahLst/>
              <a:cxnLst/>
              <a:rect l="l" t="t" r="r" b="b"/>
              <a:pathLst>
                <a:path w="4816592" h="894404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15615" y="1415640"/>
            <a:ext cx="1245677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59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Open Sans Bold"/>
              </a:rPr>
              <a:t>BOOTSTRAPPING</a:t>
            </a:r>
            <a:endParaRPr lang="en-US" sz="6000" u="none" dirty="0">
              <a:solidFill>
                <a:srgbClr val="FFFFFF"/>
              </a:solidFill>
              <a:latin typeface="Open Sans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365007" y="3390900"/>
            <a:ext cx="2261443" cy="1970617"/>
            <a:chOff x="0" y="0"/>
            <a:chExt cx="812800" cy="7082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08273"/>
            </a:xfrm>
            <a:custGeom>
              <a:avLst/>
              <a:gdLst/>
              <a:ahLst/>
              <a:cxnLst/>
              <a:rect l="l" t="t" r="r" b="b"/>
              <a:pathLst>
                <a:path w="812800" h="708273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013279" y="3390900"/>
            <a:ext cx="2261443" cy="1970617"/>
            <a:chOff x="0" y="0"/>
            <a:chExt cx="812800" cy="708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708273"/>
            </a:xfrm>
            <a:custGeom>
              <a:avLst/>
              <a:gdLst/>
              <a:ahLst/>
              <a:cxnLst/>
              <a:rect l="l" t="t" r="r" b="b"/>
              <a:pathLst>
                <a:path w="812800" h="708273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643783" y="3390900"/>
            <a:ext cx="2261443" cy="1970617"/>
            <a:chOff x="0" y="0"/>
            <a:chExt cx="812800" cy="7082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708273"/>
            </a:xfrm>
            <a:custGeom>
              <a:avLst/>
              <a:gdLst/>
              <a:ahLst/>
              <a:cxnLst/>
              <a:rect l="l" t="t" r="r" b="b"/>
              <a:pathLst>
                <a:path w="812800" h="708273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952678" y="5924446"/>
            <a:ext cx="3086100" cy="1120988"/>
            <a:chOff x="0" y="0"/>
            <a:chExt cx="812800" cy="1455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812800" cy="142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353839"/>
                  </a:solidFill>
                  <a:latin typeface="Open Sauce SemiBold Bold"/>
                </a:rPr>
                <a:t>LOANS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508350" y="5915767"/>
            <a:ext cx="3371850" cy="1128950"/>
            <a:chOff x="0" y="-1034"/>
            <a:chExt cx="812800" cy="14661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034"/>
              <a:ext cx="812800" cy="142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353839"/>
                  </a:solidFill>
                  <a:latin typeface="Open Sauce SemiBold Bold"/>
                </a:rPr>
                <a:t>LOOKING FOR ‘ANGELS’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136394" y="7308143"/>
            <a:ext cx="4115762" cy="182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GB" sz="2100" u="none" dirty="0">
                <a:solidFill>
                  <a:srgbClr val="000000"/>
                </a:solidFill>
                <a:latin typeface="Lato"/>
              </a:rPr>
              <a:t>I</a:t>
            </a:r>
            <a:r>
              <a:rPr lang="en-US" sz="2100" u="none" dirty="0">
                <a:solidFill>
                  <a:srgbClr val="000000"/>
                </a:solidFill>
                <a:latin typeface="Lato"/>
              </a:rPr>
              <a:t>nvestors who invest their own funds and time in numerous innovative developments and promising projects in order to support young companies.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15517" y="7346201"/>
            <a:ext cx="3760423" cy="1080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Lato"/>
              </a:rPr>
              <a:t>T</a:t>
            </a:r>
            <a:r>
              <a:rPr lang="en-US" sz="2100" u="none" dirty="0">
                <a:solidFill>
                  <a:srgbClr val="000000"/>
                </a:solidFill>
                <a:latin typeface="Lato"/>
              </a:rPr>
              <a:t>he possibility of obtaining bank loans or credits to finance project.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76526" y="7289905"/>
            <a:ext cx="3795957" cy="145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000000"/>
                </a:solidFill>
                <a:latin typeface="Lato"/>
              </a:rPr>
              <a:t>Using crowdfunding platform for raising the capital by describing all benefits of the project.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0" y="455828"/>
            <a:ext cx="3572101" cy="515722"/>
            <a:chOff x="0" y="0"/>
            <a:chExt cx="940800" cy="13582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33" name="Freeform 22">
            <a:extLst>
              <a:ext uri="{FF2B5EF4-FFF2-40B4-BE49-F238E27FC236}">
                <a16:creationId xmlns:a16="http://schemas.microsoft.com/office/drawing/2014/main" id="{8C710379-288A-EE09-5A21-DDECFBB3B94B}"/>
              </a:ext>
            </a:extLst>
          </p:cNvPr>
          <p:cNvSpPr/>
          <p:nvPr/>
        </p:nvSpPr>
        <p:spPr>
          <a:xfrm>
            <a:off x="13088579" y="5925626"/>
            <a:ext cx="3371850" cy="112098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F4CE2C"/>
          </a:solidFill>
        </p:spPr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B3BC92B6-7BBF-BACD-B514-4710468C82D7}"/>
              </a:ext>
            </a:extLst>
          </p:cNvPr>
          <p:cNvSpPr txBox="1"/>
          <p:nvPr/>
        </p:nvSpPr>
        <p:spPr>
          <a:xfrm>
            <a:off x="13088579" y="5934936"/>
            <a:ext cx="3371850" cy="109857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353839"/>
                </a:solidFill>
                <a:latin typeface="Open Sauce SemiBold Bold"/>
              </a:rPr>
              <a:t>CROWDFUNDING</a:t>
            </a:r>
          </a:p>
        </p:txBody>
      </p:sp>
      <p:pic>
        <p:nvPicPr>
          <p:cNvPr id="38" name="Рисунок 37" descr="Изображение выглядит как черн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F935632-E121-143E-FC57-64B52BF3E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784" y="3758448"/>
            <a:ext cx="1274634" cy="1274634"/>
          </a:xfrm>
          <a:prstGeom prst="rect">
            <a:avLst/>
          </a:prstGeom>
        </p:spPr>
      </p:pic>
      <p:pic>
        <p:nvPicPr>
          <p:cNvPr id="40" name="Рисунок 39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454F7D7A-419B-167E-2B2C-9E907CDEF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30" y="3744093"/>
            <a:ext cx="1269939" cy="1269939"/>
          </a:xfrm>
          <a:prstGeom prst="rect">
            <a:avLst/>
          </a:prstGeom>
        </p:spPr>
      </p:pic>
      <p:pic>
        <p:nvPicPr>
          <p:cNvPr id="42" name="Рисунок 41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170485F0-03DD-8019-E632-BEAE9DCDF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1289" y="3678649"/>
            <a:ext cx="1354433" cy="135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68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171684" y="1584808"/>
            <a:ext cx="13944632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59"/>
              </a:lnSpc>
              <a:spcBef>
                <a:spcPct val="0"/>
              </a:spcBef>
            </a:pPr>
            <a:r>
              <a:rPr lang="en-US" sz="6000" u="none" dirty="0">
                <a:solidFill>
                  <a:srgbClr val="004E8E"/>
                </a:solidFill>
                <a:latin typeface="Open Sans Bold"/>
              </a:rPr>
              <a:t>SOFTWARE DEVELOPMENT TEAM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0" y="484403"/>
            <a:ext cx="3572101" cy="515722"/>
            <a:chOff x="0" y="0"/>
            <a:chExt cx="940800" cy="1358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715899" y="9286875"/>
            <a:ext cx="3572101" cy="515722"/>
            <a:chOff x="0" y="0"/>
            <a:chExt cx="940800" cy="13582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92367B79-5553-DCF7-0AE5-740F49C30490}"/>
              </a:ext>
            </a:extLst>
          </p:cNvPr>
          <p:cNvGrpSpPr/>
          <p:nvPr/>
        </p:nvGrpSpPr>
        <p:grpSpPr>
          <a:xfrm>
            <a:off x="2071905" y="3817856"/>
            <a:ext cx="14144189" cy="4134982"/>
            <a:chOff x="2114760" y="3314282"/>
            <a:chExt cx="14144189" cy="4134982"/>
          </a:xfrm>
        </p:grpSpPr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70F8FC1E-5AD0-8987-CA3E-5946C8E00068}"/>
                </a:ext>
              </a:extLst>
            </p:cNvPr>
            <p:cNvSpPr/>
            <p:nvPr/>
          </p:nvSpPr>
          <p:spPr>
            <a:xfrm>
              <a:off x="7698533" y="3314282"/>
              <a:ext cx="2890927" cy="573165"/>
            </a:xfrm>
            <a:custGeom>
              <a:avLst/>
              <a:gdLst/>
              <a:ahLst/>
              <a:cxnLst/>
              <a:rect l="l" t="t" r="r" b="b"/>
              <a:pathLst>
                <a:path w="812800" h="708273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F4CE2C"/>
            </a:solidFill>
          </p:spPr>
          <p:txBody>
            <a:bodyPr/>
            <a:lstStyle/>
            <a:p>
              <a:pPr algn="ctr"/>
              <a:r>
                <a:rPr lang="en-GB" sz="2800" b="1" dirty="0"/>
                <a:t>Product Owner</a:t>
              </a:r>
              <a:endParaRPr lang="LID4096" sz="2800" b="1" dirty="0"/>
            </a:p>
          </p:txBody>
        </p: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811D33AF-ABC6-6D4D-582F-16CD31C1D95B}"/>
                </a:ext>
              </a:extLst>
            </p:cNvPr>
            <p:cNvCxnSpPr/>
            <p:nvPr/>
          </p:nvCxnSpPr>
          <p:spPr>
            <a:xfrm>
              <a:off x="9143999" y="3857086"/>
              <a:ext cx="0" cy="905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3DAD243F-5E2F-E74B-27CC-E8C41B258D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0186" y="5954495"/>
              <a:ext cx="12115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EF9BD294-4FF0-BA43-281C-6E9EBF517BBE}"/>
                </a:ext>
              </a:extLst>
            </p:cNvPr>
            <p:cNvSpPr/>
            <p:nvPr/>
          </p:nvSpPr>
          <p:spPr>
            <a:xfrm>
              <a:off x="7698534" y="4475916"/>
              <a:ext cx="2890927" cy="573165"/>
            </a:xfrm>
            <a:custGeom>
              <a:avLst/>
              <a:gdLst/>
              <a:ahLst/>
              <a:cxnLst/>
              <a:rect l="l" t="t" r="r" b="b"/>
              <a:pathLst>
                <a:path w="812800" h="708273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F4CE2C"/>
            </a:solidFill>
          </p:spPr>
          <p:txBody>
            <a:bodyPr/>
            <a:lstStyle/>
            <a:p>
              <a:pPr algn="ctr"/>
              <a:r>
                <a:rPr lang="en-GB" sz="2800" b="1" dirty="0"/>
                <a:t>Project Manager</a:t>
              </a:r>
              <a:endParaRPr lang="LID4096" sz="2800" b="1" dirty="0"/>
            </a:p>
          </p:txBody>
        </p: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53C4099A-50EF-4E7A-2B91-2317A67F130C}"/>
                </a:ext>
              </a:extLst>
            </p:cNvPr>
            <p:cNvCxnSpPr/>
            <p:nvPr/>
          </p:nvCxnSpPr>
          <p:spPr>
            <a:xfrm>
              <a:off x="9143999" y="5049082"/>
              <a:ext cx="0" cy="905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C96E3C19-EBA3-69B5-0F39-27544737777E}"/>
                </a:ext>
              </a:extLst>
            </p:cNvPr>
            <p:cNvCxnSpPr/>
            <p:nvPr/>
          </p:nvCxnSpPr>
          <p:spPr>
            <a:xfrm>
              <a:off x="3300186" y="5954495"/>
              <a:ext cx="0" cy="905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39956F0A-D95C-B57C-B00E-222DFC18F5FF}"/>
                </a:ext>
              </a:extLst>
            </p:cNvPr>
            <p:cNvCxnSpPr/>
            <p:nvPr/>
          </p:nvCxnSpPr>
          <p:spPr>
            <a:xfrm>
              <a:off x="6050130" y="5970685"/>
              <a:ext cx="0" cy="905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DA228257-AA89-AE6E-8FB4-5D7786064739}"/>
                </a:ext>
              </a:extLst>
            </p:cNvPr>
            <p:cNvSpPr/>
            <p:nvPr/>
          </p:nvSpPr>
          <p:spPr>
            <a:xfrm>
              <a:off x="2114760" y="6859907"/>
              <a:ext cx="2133600" cy="573165"/>
            </a:xfrm>
            <a:custGeom>
              <a:avLst/>
              <a:gdLst/>
              <a:ahLst/>
              <a:cxnLst/>
              <a:rect l="l" t="t" r="r" b="b"/>
              <a:pathLst>
                <a:path w="812800" h="708273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F4CE2C"/>
            </a:solidFill>
          </p:spPr>
          <p:txBody>
            <a:bodyPr/>
            <a:lstStyle/>
            <a:p>
              <a:pPr algn="ctr"/>
              <a:r>
                <a:rPr lang="en-GB" sz="2800" b="1" dirty="0"/>
                <a:t>DA team</a:t>
              </a:r>
              <a:endParaRPr lang="LID4096" sz="2800" b="1" dirty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42C0629B-19AE-854B-C569-F67231B2855D}"/>
                </a:ext>
              </a:extLst>
            </p:cNvPr>
            <p:cNvSpPr/>
            <p:nvPr/>
          </p:nvSpPr>
          <p:spPr>
            <a:xfrm>
              <a:off x="4983330" y="6876099"/>
              <a:ext cx="2133600" cy="573165"/>
            </a:xfrm>
            <a:custGeom>
              <a:avLst/>
              <a:gdLst/>
              <a:ahLst/>
              <a:cxnLst/>
              <a:rect l="l" t="t" r="r" b="b"/>
              <a:pathLst>
                <a:path w="812800" h="708273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F4CE2C"/>
            </a:solidFill>
          </p:spPr>
          <p:txBody>
            <a:bodyPr/>
            <a:lstStyle/>
            <a:p>
              <a:pPr algn="ctr"/>
              <a:r>
                <a:rPr lang="en-GB" sz="2800" b="1" dirty="0"/>
                <a:t>BA team</a:t>
              </a:r>
              <a:endParaRPr lang="LID4096" sz="2800" b="1" dirty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D1059736-1386-B495-11AE-0D57BCD85323}"/>
                </a:ext>
              </a:extLst>
            </p:cNvPr>
            <p:cNvSpPr/>
            <p:nvPr/>
          </p:nvSpPr>
          <p:spPr>
            <a:xfrm>
              <a:off x="7930440" y="6859906"/>
              <a:ext cx="2133600" cy="573165"/>
            </a:xfrm>
            <a:custGeom>
              <a:avLst/>
              <a:gdLst/>
              <a:ahLst/>
              <a:cxnLst/>
              <a:rect l="l" t="t" r="r" b="b"/>
              <a:pathLst>
                <a:path w="812800" h="708273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F4CE2C"/>
            </a:solidFill>
          </p:spPr>
          <p:txBody>
            <a:bodyPr/>
            <a:lstStyle/>
            <a:p>
              <a:pPr algn="ctr"/>
              <a:r>
                <a:rPr lang="en-GB" sz="2800" b="1" dirty="0"/>
                <a:t>Developers</a:t>
              </a:r>
              <a:endParaRPr lang="LID4096" sz="2800" b="1" dirty="0"/>
            </a:p>
          </p:txBody>
        </p:sp>
        <p:cxnSp>
          <p:nvCxnSpPr>
            <p:cNvPr id="78" name="Прямая соединительная линия 77">
              <a:extLst>
                <a:ext uri="{FF2B5EF4-FFF2-40B4-BE49-F238E27FC236}">
                  <a16:creationId xmlns:a16="http://schemas.microsoft.com/office/drawing/2014/main" id="{1B0A41A9-01DB-DC3C-889D-62597C16F69A}"/>
                </a:ext>
              </a:extLst>
            </p:cNvPr>
            <p:cNvCxnSpPr/>
            <p:nvPr/>
          </p:nvCxnSpPr>
          <p:spPr>
            <a:xfrm>
              <a:off x="9143999" y="5970685"/>
              <a:ext cx="0" cy="905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3106297A-32D6-143C-842C-EC1D90CF4732}"/>
                </a:ext>
              </a:extLst>
            </p:cNvPr>
            <p:cNvSpPr/>
            <p:nvPr/>
          </p:nvSpPr>
          <p:spPr>
            <a:xfrm>
              <a:off x="11027894" y="6859906"/>
              <a:ext cx="2133600" cy="573165"/>
            </a:xfrm>
            <a:custGeom>
              <a:avLst/>
              <a:gdLst/>
              <a:ahLst/>
              <a:cxnLst/>
              <a:rect l="l" t="t" r="r" b="b"/>
              <a:pathLst>
                <a:path w="812800" h="708273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F4CE2C"/>
            </a:solidFill>
          </p:spPr>
          <p:txBody>
            <a:bodyPr/>
            <a:lstStyle/>
            <a:p>
              <a:pPr algn="ctr"/>
              <a:r>
                <a:rPr lang="en-GB" sz="2800" b="1" dirty="0"/>
                <a:t>Designers</a:t>
              </a:r>
              <a:endParaRPr lang="LID4096" sz="2800" b="1" dirty="0"/>
            </a:p>
          </p:txBody>
        </p: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29BEEE2D-02FE-4BF1-C357-B465455E8258}"/>
                </a:ext>
              </a:extLst>
            </p:cNvPr>
            <p:cNvCxnSpPr/>
            <p:nvPr/>
          </p:nvCxnSpPr>
          <p:spPr>
            <a:xfrm>
              <a:off x="12115800" y="5954492"/>
              <a:ext cx="0" cy="905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173F24A4-20CD-3FCF-2AAA-F9F1FDA79633}"/>
                </a:ext>
              </a:extLst>
            </p:cNvPr>
            <p:cNvCxnSpPr/>
            <p:nvPr/>
          </p:nvCxnSpPr>
          <p:spPr>
            <a:xfrm>
              <a:off x="15408494" y="5954495"/>
              <a:ext cx="0" cy="905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F82851CF-1C79-B0AB-80AA-2E39429FC79E}"/>
                </a:ext>
              </a:extLst>
            </p:cNvPr>
            <p:cNvSpPr/>
            <p:nvPr/>
          </p:nvSpPr>
          <p:spPr>
            <a:xfrm>
              <a:off x="14125349" y="6859908"/>
              <a:ext cx="2133600" cy="573165"/>
            </a:xfrm>
            <a:custGeom>
              <a:avLst/>
              <a:gdLst/>
              <a:ahLst/>
              <a:cxnLst/>
              <a:rect l="l" t="t" r="r" b="b"/>
              <a:pathLst>
                <a:path w="812800" h="708273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F4CE2C"/>
            </a:solidFill>
          </p:spPr>
          <p:txBody>
            <a:bodyPr/>
            <a:lstStyle/>
            <a:p>
              <a:pPr algn="ctr"/>
              <a:r>
                <a:rPr lang="en-GB" sz="2800" b="1" dirty="0"/>
                <a:t>QA team</a:t>
              </a:r>
              <a:endParaRPr lang="LID4096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41285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0819" y="4538332"/>
            <a:ext cx="2807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353839"/>
                </a:solidFill>
                <a:latin typeface="Noto Sans Bold"/>
              </a:rPr>
              <a:t>Step 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740114" y="4577208"/>
            <a:ext cx="2807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353839"/>
                </a:solidFill>
                <a:latin typeface="Noto Sans Bold"/>
              </a:rPr>
              <a:t>Step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721394" y="4491634"/>
            <a:ext cx="2807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353839"/>
                </a:solidFill>
                <a:latin typeface="Noto Sans Bold"/>
              </a:rPr>
              <a:t>Step 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5081" y="7126464"/>
            <a:ext cx="3519243" cy="1080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000000"/>
                </a:solidFill>
                <a:latin typeface="Lato"/>
              </a:rPr>
              <a:t>Collaboration with services suppliers in terms of sharing customers accruals data.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19553" y="5342869"/>
            <a:ext cx="4410297" cy="1019228"/>
            <a:chOff x="0" y="0"/>
            <a:chExt cx="5638478" cy="3230880"/>
          </a:xfrm>
        </p:grpSpPr>
        <p:sp>
          <p:nvSpPr>
            <p:cNvPr id="13" name="Freeform 13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F4CE2C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066699" y="5313553"/>
            <a:ext cx="4398377" cy="1011215"/>
            <a:chOff x="0" y="0"/>
            <a:chExt cx="5638478" cy="3230880"/>
          </a:xfrm>
        </p:grpSpPr>
        <p:sp>
          <p:nvSpPr>
            <p:cNvPr id="16" name="Freeform 16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F4CE2C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2906426" y="5346876"/>
            <a:ext cx="4386490" cy="1011215"/>
            <a:chOff x="0" y="0"/>
            <a:chExt cx="5638478" cy="3230880"/>
          </a:xfrm>
        </p:grpSpPr>
        <p:sp>
          <p:nvSpPr>
            <p:cNvPr id="18" name="Freeform 18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F4CE2C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0" y="0"/>
            <a:ext cx="18288000" cy="2087842"/>
            <a:chOff x="0" y="0"/>
            <a:chExt cx="4816593" cy="54988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816592" cy="549884"/>
            </a:xfrm>
            <a:custGeom>
              <a:avLst/>
              <a:gdLst/>
              <a:ahLst/>
              <a:cxnLst/>
              <a:rect l="l" t="t" r="r" b="b"/>
              <a:pathLst>
                <a:path w="4816592" h="549884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0" y="314470"/>
            <a:ext cx="3572101" cy="515722"/>
            <a:chOff x="0" y="0"/>
            <a:chExt cx="940800" cy="13582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509712" y="3079873"/>
            <a:ext cx="14679455" cy="41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800" dirty="0">
                <a:solidFill>
                  <a:srgbClr val="353839"/>
                </a:solidFill>
                <a:latin typeface="Noto Sans Bold"/>
              </a:rPr>
              <a:t>Action plan for the next 6 month:</a:t>
            </a:r>
            <a:endParaRPr lang="en-US" sz="2800" u="none" dirty="0">
              <a:solidFill>
                <a:srgbClr val="353839"/>
              </a:solidFill>
              <a:latin typeface="Noto Sans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926161" y="1005036"/>
            <a:ext cx="14679455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59"/>
              </a:lnSpc>
              <a:spcBef>
                <a:spcPct val="0"/>
              </a:spcBef>
            </a:pPr>
            <a:r>
              <a:rPr lang="en-US" sz="6000" u="none" dirty="0">
                <a:solidFill>
                  <a:srgbClr val="FFFFFF"/>
                </a:solidFill>
                <a:latin typeface="Open Sans Bold"/>
              </a:rPr>
              <a:t>FUTURE DEVELOPMENT STRATEGY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61CC26CE-87C7-D800-6A97-6E85EB368448}"/>
              </a:ext>
            </a:extLst>
          </p:cNvPr>
          <p:cNvSpPr txBox="1"/>
          <p:nvPr/>
        </p:nvSpPr>
        <p:spPr>
          <a:xfrm>
            <a:off x="7533217" y="7126464"/>
            <a:ext cx="3048002" cy="1080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000000"/>
                </a:solidFill>
                <a:latin typeface="Lato"/>
              </a:rPr>
              <a:t>Increasing of the coverage area, adding new cities etc.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B99E2F8B-1D69-27E7-FF29-1CB09C6F50A9}"/>
              </a:ext>
            </a:extLst>
          </p:cNvPr>
          <p:cNvSpPr txBox="1"/>
          <p:nvPr/>
        </p:nvSpPr>
        <p:spPr>
          <a:xfrm>
            <a:off x="13683294" y="7126464"/>
            <a:ext cx="3048002" cy="1080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Lato"/>
              </a:rPr>
              <a:t>Adding union</a:t>
            </a:r>
            <a:r>
              <a:rPr lang="en-GB" sz="2100" dirty="0">
                <a:solidFill>
                  <a:srgbClr val="000000"/>
                </a:solidFill>
                <a:latin typeface="Lato"/>
              </a:rPr>
              <a:t>s</a:t>
            </a:r>
            <a:r>
              <a:rPr lang="en-US" sz="2100" dirty="0">
                <a:solidFill>
                  <a:srgbClr val="000000"/>
                </a:solidFill>
                <a:latin typeface="Lato"/>
              </a:rPr>
              <a:t> of owners of multiple houses as services suppliers.</a:t>
            </a:r>
          </a:p>
        </p:txBody>
      </p:sp>
      <p:pic>
        <p:nvPicPr>
          <p:cNvPr id="9" name="Рисунок 8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C990ACA2-D28E-3CFC-F53D-6D096F08C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536" y="5489896"/>
            <a:ext cx="690565" cy="690565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075D2131-AF77-DF53-5E74-2E2861DA9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45" y="5454225"/>
            <a:ext cx="761905" cy="761905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2C16D6F5-E981-F6EA-DD54-AE3FE9A2C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012" y="5525565"/>
            <a:ext cx="690565" cy="6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96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8114" b="8114"/>
          <a:stretch>
            <a:fillRect/>
          </a:stretch>
        </p:blipFill>
        <p:spPr>
          <a:xfrm>
            <a:off x="0" y="-7652"/>
            <a:ext cx="18288000" cy="1029465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8600" y="1838293"/>
            <a:ext cx="18288000" cy="7420007"/>
            <a:chOff x="0" y="0"/>
            <a:chExt cx="4816593" cy="19542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954241"/>
            </a:xfrm>
            <a:custGeom>
              <a:avLst/>
              <a:gdLst/>
              <a:ahLst/>
              <a:cxnLst/>
              <a:rect l="l" t="t" r="r" b="b"/>
              <a:pathLst>
                <a:path w="4816592" h="1954241">
                  <a:moveTo>
                    <a:pt x="0" y="0"/>
                  </a:moveTo>
                  <a:lnTo>
                    <a:pt x="4816592" y="0"/>
                  </a:lnTo>
                  <a:lnTo>
                    <a:pt x="4816592" y="1954241"/>
                  </a:lnTo>
                  <a:lnTo>
                    <a:pt x="0" y="1954241"/>
                  </a:lnTo>
                  <a:close/>
                </a:path>
              </a:pathLst>
            </a:custGeom>
            <a:solidFill>
              <a:srgbClr val="004E8E">
                <a:alpha val="4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17637" y="-7652"/>
            <a:ext cx="7405076" cy="10294652"/>
            <a:chOff x="0" y="0"/>
            <a:chExt cx="1950308" cy="26987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50308" cy="2698797"/>
            </a:xfrm>
            <a:custGeom>
              <a:avLst/>
              <a:gdLst/>
              <a:ahLst/>
              <a:cxnLst/>
              <a:rect l="l" t="t" r="r" b="b"/>
              <a:pathLst>
                <a:path w="1950308" h="2698797">
                  <a:moveTo>
                    <a:pt x="0" y="0"/>
                  </a:moveTo>
                  <a:lnTo>
                    <a:pt x="1950308" y="0"/>
                  </a:lnTo>
                  <a:lnTo>
                    <a:pt x="1950308" y="2698797"/>
                  </a:lnTo>
                  <a:lnTo>
                    <a:pt x="0" y="2698797"/>
                  </a:lnTo>
                  <a:close/>
                </a:path>
              </a:pathLst>
            </a:custGeom>
            <a:solidFill>
              <a:srgbClr val="004E8E">
                <a:alpha val="84706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9258300"/>
            <a:ext cx="3572101" cy="515722"/>
            <a:chOff x="0" y="0"/>
            <a:chExt cx="940800" cy="1358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715899" y="9258300"/>
            <a:ext cx="3572101" cy="515722"/>
            <a:chOff x="0" y="0"/>
            <a:chExt cx="940800" cy="1358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411207" y="4806933"/>
            <a:ext cx="7217935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400" u="none" dirty="0">
                <a:solidFill>
                  <a:srgbClr val="FFFFFF"/>
                </a:solidFill>
                <a:latin typeface="Open Sans Bold"/>
              </a:rPr>
              <a:t>Thanks for watching!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958136" y="0"/>
            <a:ext cx="10385053" cy="10287000"/>
          </a:xfrm>
          <a:custGeom>
            <a:avLst/>
            <a:gdLst/>
            <a:ahLst/>
            <a:cxnLst/>
            <a:rect l="l" t="t" r="r" b="b"/>
            <a:pathLst>
              <a:path w="2735158" h="2709333">
                <a:moveTo>
                  <a:pt x="0" y="0"/>
                </a:moveTo>
                <a:lnTo>
                  <a:pt x="2735158" y="0"/>
                </a:lnTo>
                <a:lnTo>
                  <a:pt x="2735158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04E8E">
              <a:alpha val="84706"/>
            </a:srgbClr>
          </a:solidFill>
        </p:spPr>
        <p:txBody>
          <a:bodyPr/>
          <a:lstStyle/>
          <a:p>
            <a:endParaRPr lang="LID4096" dirty="0"/>
          </a:p>
        </p:txBody>
      </p:sp>
      <p:sp>
        <p:nvSpPr>
          <p:cNvPr id="4" name="TextBox 4"/>
          <p:cNvSpPr txBox="1"/>
          <p:nvPr/>
        </p:nvSpPr>
        <p:spPr>
          <a:xfrm>
            <a:off x="7902947" y="-216991"/>
            <a:ext cx="3086100" cy="330309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endParaRPr dirty="0"/>
          </a:p>
        </p:txBody>
      </p:sp>
      <p:grpSp>
        <p:nvGrpSpPr>
          <p:cNvPr id="5" name="Group 5"/>
          <p:cNvGrpSpPr/>
          <p:nvPr/>
        </p:nvGrpSpPr>
        <p:grpSpPr>
          <a:xfrm>
            <a:off x="4724400" y="8551671"/>
            <a:ext cx="9144001" cy="3266927"/>
            <a:chOff x="0" y="-47625"/>
            <a:chExt cx="2408296" cy="860425"/>
          </a:xfrm>
        </p:grpSpPr>
        <p:sp>
          <p:nvSpPr>
            <p:cNvPr id="6" name="Freeform 6"/>
            <p:cNvSpPr/>
            <p:nvPr/>
          </p:nvSpPr>
          <p:spPr>
            <a:xfrm>
              <a:off x="1202280" y="58206"/>
              <a:ext cx="1206016" cy="18014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/>
            <a:lstStyle/>
            <a:p>
              <a:endParaRPr lang="LID4096" dirty="0">
                <a:solidFill>
                  <a:srgbClr val="FFCC00"/>
                </a:solidFill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84818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lang="en-US" sz="2400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249084" y="1964467"/>
            <a:ext cx="7600032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59"/>
              </a:lnSpc>
              <a:spcBef>
                <a:spcPct val="0"/>
              </a:spcBef>
            </a:pPr>
            <a:r>
              <a:rPr lang="en-US" sz="6600" u="none" dirty="0">
                <a:solidFill>
                  <a:srgbClr val="FFFFFF"/>
                </a:solidFill>
                <a:latin typeface="Open Sans Bold"/>
              </a:rPr>
              <a:t>Why is it needed?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49084" y="4334219"/>
            <a:ext cx="7165603" cy="3147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400" b="1" i="0" dirty="0">
                <a:solidFill>
                  <a:schemeClr val="bg1"/>
                </a:solidFill>
                <a:effectLst/>
                <a:latin typeface="Roobert"/>
              </a:rPr>
              <a:t>Paying bills on time is an essential skill to learn in terms of reaching financial freedom and effective way of leading personal finance. 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400" b="1" i="0" dirty="0">
              <a:solidFill>
                <a:schemeClr val="bg1"/>
              </a:solidFill>
              <a:effectLst/>
              <a:latin typeface="Roobert"/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/>
                </a:solidFill>
                <a:latin typeface="Roobert"/>
              </a:rPr>
              <a:t>The availability of well-structured payment statistics empowers users to manage their personal finances in the most efficient way.</a:t>
            </a:r>
          </a:p>
          <a:p>
            <a:pPr marL="0" lvl="0" indent="0">
              <a:lnSpc>
                <a:spcPts val="3080"/>
              </a:lnSpc>
              <a:spcBef>
                <a:spcPct val="0"/>
              </a:spcBef>
            </a:pPr>
            <a:endParaRPr lang="en-US" sz="2000" u="none" dirty="0">
              <a:solidFill>
                <a:schemeClr val="accent1">
                  <a:lumMod val="20000"/>
                  <a:lumOff val="80000"/>
                </a:schemeClr>
              </a:solidFill>
              <a:latin typeface="Noto Sans"/>
            </a:endParaRPr>
          </a:p>
        </p:txBody>
      </p:sp>
      <p:pic>
        <p:nvPicPr>
          <p:cNvPr id="12" name="Рисунок 11" descr="Изображение выглядит как текст, офисные принадлежности, Оргтехника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9EB2C3FC-EA21-4E21-9CA9-A40F325FD7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3" t="-547" r="36169" b="547"/>
          <a:stretch/>
        </p:blipFill>
        <p:spPr>
          <a:xfrm>
            <a:off x="1078" y="-63210"/>
            <a:ext cx="7957058" cy="1035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81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18288000" cy="2628900"/>
            <a:chOff x="0" y="0"/>
            <a:chExt cx="4816593" cy="894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94404"/>
            </a:xfrm>
            <a:custGeom>
              <a:avLst/>
              <a:gdLst/>
              <a:ahLst/>
              <a:cxnLst/>
              <a:rect l="l" t="t" r="r" b="b"/>
              <a:pathLst>
                <a:path w="4816592" h="894404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14600" y="1076132"/>
            <a:ext cx="1245677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59"/>
              </a:lnSpc>
              <a:spcBef>
                <a:spcPct val="0"/>
              </a:spcBef>
            </a:pPr>
            <a:r>
              <a:rPr lang="en-US" sz="6000" u="none" dirty="0">
                <a:solidFill>
                  <a:srgbClr val="FFFFFF"/>
                </a:solidFill>
                <a:latin typeface="Open Sans Bold"/>
              </a:rPr>
              <a:t>COMPETITION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0" y="455828"/>
            <a:ext cx="3572101" cy="515722"/>
            <a:chOff x="0" y="0"/>
            <a:chExt cx="940800" cy="13582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3A0C268-7851-5F83-1734-4F90A3777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4139538"/>
            <a:ext cx="2389015" cy="349272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81B2FE6-CBE4-12C6-55A8-451F21B13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705" y="4019505"/>
            <a:ext cx="1349980" cy="489698"/>
          </a:xfrm>
          <a:prstGeom prst="rect">
            <a:avLst/>
          </a:prstGeom>
        </p:spPr>
      </p:pic>
      <p:pic>
        <p:nvPicPr>
          <p:cNvPr id="38" name="Рисунок 37" descr="Изображение выглядит как Шрифт, логотип, круг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2F5BE54-735B-950F-FBD8-E40BDF122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644" y="3723972"/>
            <a:ext cx="963785" cy="963785"/>
          </a:xfrm>
          <a:prstGeom prst="rect">
            <a:avLst/>
          </a:prstGeom>
        </p:spPr>
      </p:pic>
      <p:graphicFrame>
        <p:nvGraphicFramePr>
          <p:cNvPr id="39" name="Таблица 39">
            <a:extLst>
              <a:ext uri="{FF2B5EF4-FFF2-40B4-BE49-F238E27FC236}">
                <a16:creationId xmlns:a16="http://schemas.microsoft.com/office/drawing/2014/main" id="{44BB38FB-CC03-54F0-0462-722A7CF94F59}"/>
              </a:ext>
            </a:extLst>
          </p:cNvPr>
          <p:cNvGraphicFramePr>
            <a:graphicFrameLocks noGrp="1"/>
          </p:cNvGraphicFramePr>
          <p:nvPr/>
        </p:nvGraphicFramePr>
        <p:xfrm>
          <a:off x="1066800" y="4924107"/>
          <a:ext cx="8774286" cy="32669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9720">
                  <a:extLst>
                    <a:ext uri="{9D8B030D-6E8A-4147-A177-3AD203B41FA5}">
                      <a16:colId xmlns:a16="http://schemas.microsoft.com/office/drawing/2014/main" val="1367398513"/>
                    </a:ext>
                  </a:extLst>
                </a:gridCol>
                <a:gridCol w="2611881">
                  <a:extLst>
                    <a:ext uri="{9D8B030D-6E8A-4147-A177-3AD203B41FA5}">
                      <a16:colId xmlns:a16="http://schemas.microsoft.com/office/drawing/2014/main" val="332585523"/>
                    </a:ext>
                  </a:extLst>
                </a:gridCol>
                <a:gridCol w="2203775">
                  <a:extLst>
                    <a:ext uri="{9D8B030D-6E8A-4147-A177-3AD203B41FA5}">
                      <a16:colId xmlns:a16="http://schemas.microsoft.com/office/drawing/2014/main" val="2198235386"/>
                    </a:ext>
                  </a:extLst>
                </a:gridCol>
                <a:gridCol w="1958910">
                  <a:extLst>
                    <a:ext uri="{9D8B030D-6E8A-4147-A177-3AD203B41FA5}">
                      <a16:colId xmlns:a16="http://schemas.microsoft.com/office/drawing/2014/main" val="2175808679"/>
                    </a:ext>
                  </a:extLst>
                </a:gridCol>
              </a:tblGrid>
              <a:tr h="882070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Online bills payment</a:t>
                      </a:r>
                      <a:endParaRPr lang="LID4096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LID4096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LID4096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LID4096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484809"/>
                  </a:ext>
                </a:extLst>
              </a:tr>
              <a:tr h="882070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Payment templates</a:t>
                      </a:r>
                      <a:endParaRPr lang="LID4096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LID4096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LID4096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LID4096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19326"/>
                  </a:ext>
                </a:extLst>
              </a:tr>
              <a:tr h="620716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Statistics</a:t>
                      </a:r>
                      <a:endParaRPr lang="LID4096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LID4096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LID4096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92635"/>
                  </a:ext>
                </a:extLst>
              </a:tr>
              <a:tr h="882070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Detailed statistics</a:t>
                      </a:r>
                      <a:endParaRPr lang="LID4096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LID4096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LID4096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176566"/>
                  </a:ext>
                </a:extLst>
              </a:tr>
            </a:tbl>
          </a:graphicData>
        </a:graphic>
      </p:graphicFrame>
      <p:pic>
        <p:nvPicPr>
          <p:cNvPr id="44" name="Рисунок 43" descr="Изображение выглядит как круг, Красочность, символ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508575D7-3EEB-55AD-D45C-D92391E7D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189" y="5145094"/>
            <a:ext cx="425397" cy="464576"/>
          </a:xfrm>
          <a:prstGeom prst="rect">
            <a:avLst/>
          </a:prstGeom>
        </p:spPr>
      </p:pic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A678484A-FF5B-6732-61DA-F5624E45DBDC}"/>
              </a:ext>
            </a:extLst>
          </p:cNvPr>
          <p:cNvGrpSpPr/>
          <p:nvPr/>
        </p:nvGrpSpPr>
        <p:grpSpPr>
          <a:xfrm>
            <a:off x="4063884" y="5173967"/>
            <a:ext cx="4927703" cy="2857419"/>
            <a:chOff x="6754964" y="5000963"/>
            <a:chExt cx="4972684" cy="2616445"/>
          </a:xfrm>
        </p:grpSpPr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BFD460F5-9E8D-2373-4E80-C47FC1D2F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0657" y="6446579"/>
              <a:ext cx="456991" cy="456991"/>
            </a:xfrm>
            <a:prstGeom prst="rect">
              <a:avLst/>
            </a:prstGeom>
          </p:spPr>
        </p:pic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724BBDE5-33C1-F778-6382-E0A661B42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0656" y="7160417"/>
              <a:ext cx="456991" cy="456991"/>
            </a:xfrm>
            <a:prstGeom prst="rect">
              <a:avLst/>
            </a:prstGeom>
          </p:spPr>
        </p:pic>
        <p:grpSp>
          <p:nvGrpSpPr>
            <p:cNvPr id="55" name="Группа 54">
              <a:extLst>
                <a:ext uri="{FF2B5EF4-FFF2-40B4-BE49-F238E27FC236}">
                  <a16:creationId xmlns:a16="http://schemas.microsoft.com/office/drawing/2014/main" id="{96732104-19BE-F7BF-5A03-606B982D3DAE}"/>
                </a:ext>
              </a:extLst>
            </p:cNvPr>
            <p:cNvGrpSpPr/>
            <p:nvPr/>
          </p:nvGrpSpPr>
          <p:grpSpPr>
            <a:xfrm>
              <a:off x="6754964" y="5000963"/>
              <a:ext cx="2927847" cy="2616445"/>
              <a:chOff x="6754964" y="5000963"/>
              <a:chExt cx="2927847" cy="2616445"/>
            </a:xfrm>
          </p:grpSpPr>
          <p:pic>
            <p:nvPicPr>
              <p:cNvPr id="41" name="Рисунок 40" descr="Изображение выглядит как круг, Красочность, символ, График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352A3E46-C839-8245-9A48-73A63AE30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6558" y="6453777"/>
                <a:ext cx="425397" cy="425397"/>
              </a:xfrm>
              <a:prstGeom prst="rect">
                <a:avLst/>
              </a:prstGeom>
            </p:spPr>
          </p:pic>
          <p:pic>
            <p:nvPicPr>
              <p:cNvPr id="42" name="Рисунок 41" descr="Изображение выглядит как круг, Красочность, символ, График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714214CA-FD91-D692-B8E7-53B417DD6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6559" y="5802673"/>
                <a:ext cx="425397" cy="425397"/>
              </a:xfrm>
              <a:prstGeom prst="rect">
                <a:avLst/>
              </a:prstGeom>
            </p:spPr>
          </p:pic>
          <p:pic>
            <p:nvPicPr>
              <p:cNvPr id="43" name="Рисунок 42" descr="Изображение выглядит как круг, Красочность, символ, График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8DE29B22-4F3D-A83D-A59F-B45453B46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9642" y="5000963"/>
                <a:ext cx="425397" cy="425397"/>
              </a:xfrm>
              <a:prstGeom prst="rect">
                <a:avLst/>
              </a:prstGeom>
            </p:spPr>
          </p:pic>
          <p:pic>
            <p:nvPicPr>
              <p:cNvPr id="45" name="Рисунок 44" descr="Изображение выглядит как круг, Красочность, символ, График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8DD6D43F-729D-3080-F991-5B1D9F160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6965" y="5000963"/>
                <a:ext cx="425397" cy="425397"/>
              </a:xfrm>
              <a:prstGeom prst="rect">
                <a:avLst/>
              </a:prstGeom>
            </p:spPr>
          </p:pic>
          <p:pic>
            <p:nvPicPr>
              <p:cNvPr id="48" name="Рисунок 47">
                <a:extLst>
                  <a:ext uri="{FF2B5EF4-FFF2-40B4-BE49-F238E27FC236}">
                    <a16:creationId xmlns:a16="http://schemas.microsoft.com/office/drawing/2014/main" id="{2B36035F-FB72-9675-DBEE-5F8121718C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9641" y="6437980"/>
                <a:ext cx="456991" cy="456991"/>
              </a:xfrm>
              <a:prstGeom prst="rect">
                <a:avLst/>
              </a:prstGeom>
            </p:spPr>
          </p:pic>
          <p:pic>
            <p:nvPicPr>
              <p:cNvPr id="50" name="Рисунок 49">
                <a:extLst>
                  <a:ext uri="{FF2B5EF4-FFF2-40B4-BE49-F238E27FC236}">
                    <a16:creationId xmlns:a16="http://schemas.microsoft.com/office/drawing/2014/main" id="{14FA1491-A5E1-6F66-62D7-510B2D25C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25820" y="7160417"/>
                <a:ext cx="456991" cy="456991"/>
              </a:xfrm>
              <a:prstGeom prst="rect">
                <a:avLst/>
              </a:prstGeom>
            </p:spPr>
          </p:pic>
          <p:pic>
            <p:nvPicPr>
              <p:cNvPr id="52" name="Рисунок 51">
                <a:extLst>
                  <a:ext uri="{FF2B5EF4-FFF2-40B4-BE49-F238E27FC236}">
                    <a16:creationId xmlns:a16="http://schemas.microsoft.com/office/drawing/2014/main" id="{FC936527-AC62-25F8-9071-6FB433401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54964" y="7160417"/>
                <a:ext cx="456991" cy="456991"/>
              </a:xfrm>
              <a:prstGeom prst="rect">
                <a:avLst/>
              </a:prstGeom>
            </p:spPr>
          </p:pic>
          <p:pic>
            <p:nvPicPr>
              <p:cNvPr id="53" name="Рисунок 52" descr="Изображение выглядит как круг, Красочность, символ, График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AC6332BB-A670-09C0-7736-BB518DC3E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9641" y="5797394"/>
                <a:ext cx="425397" cy="425397"/>
              </a:xfrm>
              <a:prstGeom prst="rect">
                <a:avLst/>
              </a:prstGeom>
            </p:spPr>
          </p:pic>
        </p:grpSp>
        <p:pic>
          <p:nvPicPr>
            <p:cNvPr id="54" name="Рисунок 53" descr="Изображение выглядит как круг, Красочность, символ, Графика&#10;&#10;Автоматически созданное описание">
              <a:extLst>
                <a:ext uri="{FF2B5EF4-FFF2-40B4-BE49-F238E27FC236}">
                  <a16:creationId xmlns:a16="http://schemas.microsoft.com/office/drawing/2014/main" id="{E0CC3DC9-C7AE-7B94-096E-4A2E21E7F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0657" y="5797394"/>
              <a:ext cx="425397" cy="425397"/>
            </a:xfrm>
            <a:prstGeom prst="rect">
              <a:avLst/>
            </a:prstGeom>
          </p:spPr>
        </p:pic>
      </p:grp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DBF6A270-F4EE-B5FE-6E77-2AA63BD70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6082" y="3482691"/>
            <a:ext cx="4034893" cy="52812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7472C240-354F-C597-FF6E-AB82A00F2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9020" y="2921195"/>
            <a:ext cx="2389015" cy="34927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10840A0-75B7-DF23-D13D-4C2A7097E724}"/>
              </a:ext>
            </a:extLst>
          </p:cNvPr>
          <p:cNvSpPr txBox="1"/>
          <p:nvPr/>
        </p:nvSpPr>
        <p:spPr>
          <a:xfrm>
            <a:off x="13106400" y="8976117"/>
            <a:ext cx="2987396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Available statistics doesn’t tell anything. 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2619261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087842"/>
            <a:chOff x="0" y="0"/>
            <a:chExt cx="4816593" cy="5498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9884"/>
            </a:xfrm>
            <a:custGeom>
              <a:avLst/>
              <a:gdLst/>
              <a:ahLst/>
              <a:cxnLst/>
              <a:rect l="l" t="t" r="r" b="b"/>
              <a:pathLst>
                <a:path w="4816592" h="549884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916742"/>
            <a:ext cx="18288000" cy="370258"/>
            <a:chOff x="0" y="0"/>
            <a:chExt cx="4816593" cy="97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97516"/>
            </a:xfrm>
            <a:custGeom>
              <a:avLst/>
              <a:gdLst/>
              <a:ahLst/>
              <a:cxnLst/>
              <a:rect l="l" t="t" r="r" b="b"/>
              <a:pathLst>
                <a:path w="4816592" h="97516">
                  <a:moveTo>
                    <a:pt x="0" y="0"/>
                  </a:moveTo>
                  <a:lnTo>
                    <a:pt x="4816592" y="0"/>
                  </a:lnTo>
                  <a:lnTo>
                    <a:pt x="4816592" y="97516"/>
                  </a:lnTo>
                  <a:lnTo>
                    <a:pt x="0" y="97516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53669" y="722906"/>
            <a:ext cx="14679455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59"/>
              </a:lnSpc>
              <a:spcBef>
                <a:spcPct val="0"/>
              </a:spcBef>
            </a:pPr>
            <a:r>
              <a:rPr lang="en-US" sz="6000" u="none" dirty="0">
                <a:solidFill>
                  <a:srgbClr val="FFFFFF"/>
                </a:solidFill>
                <a:latin typeface="Open Sans Bold"/>
              </a:rPr>
              <a:t>UNIQUE SELLING PROPOSITION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756737" y="1772145"/>
            <a:ext cx="3572101" cy="515722"/>
            <a:chOff x="0" y="0"/>
            <a:chExt cx="940800" cy="1358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9658882"/>
            <a:ext cx="3572101" cy="515722"/>
            <a:chOff x="0" y="0"/>
            <a:chExt cx="940800" cy="1358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372718" y="2478004"/>
            <a:ext cx="14679455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3200" dirty="0">
                <a:solidFill>
                  <a:srgbClr val="353839"/>
                </a:solidFill>
                <a:latin typeface="Noto Sans Bold"/>
              </a:rPr>
              <a:t>Using benefits of ‘Personify’ step by step:</a:t>
            </a:r>
            <a:endParaRPr lang="en-US" sz="3200" u="none" dirty="0">
              <a:solidFill>
                <a:srgbClr val="353839"/>
              </a:solidFill>
              <a:latin typeface="Noto Sans Bold"/>
            </a:endParaRP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20AEF665-C3B9-87D7-6691-F0CADDE2CAE4}"/>
              </a:ext>
            </a:extLst>
          </p:cNvPr>
          <p:cNvGrpSpPr/>
          <p:nvPr/>
        </p:nvGrpSpPr>
        <p:grpSpPr>
          <a:xfrm>
            <a:off x="0" y="3710289"/>
            <a:ext cx="17515329" cy="3740464"/>
            <a:chOff x="-119048" y="4355926"/>
            <a:chExt cx="17515329" cy="3740464"/>
          </a:xfrm>
        </p:grpSpPr>
        <p:sp>
          <p:nvSpPr>
            <p:cNvPr id="19" name="AutoShape 19"/>
            <p:cNvSpPr/>
            <p:nvPr/>
          </p:nvSpPr>
          <p:spPr>
            <a:xfrm rot="-466">
              <a:off x="-119048" y="4883128"/>
              <a:ext cx="5318376" cy="0"/>
            </a:xfrm>
            <a:prstGeom prst="line">
              <a:avLst/>
            </a:prstGeom>
            <a:ln w="47625" cap="flat">
              <a:solidFill>
                <a:srgbClr val="004E8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 dirty="0"/>
            </a:p>
          </p:txBody>
        </p:sp>
        <p:sp>
          <p:nvSpPr>
            <p:cNvPr id="20" name="AutoShape 20"/>
            <p:cNvSpPr/>
            <p:nvPr/>
          </p:nvSpPr>
          <p:spPr>
            <a:xfrm>
              <a:off x="10021930" y="4895395"/>
              <a:ext cx="3456223" cy="12628"/>
            </a:xfrm>
            <a:prstGeom prst="line">
              <a:avLst/>
            </a:prstGeom>
            <a:ln w="47625" cap="flat">
              <a:solidFill>
                <a:srgbClr val="004E8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 dirty="0"/>
            </a:p>
          </p:txBody>
        </p:sp>
        <p:grpSp>
          <p:nvGrpSpPr>
            <p:cNvPr id="54" name="Группа 53">
              <a:extLst>
                <a:ext uri="{FF2B5EF4-FFF2-40B4-BE49-F238E27FC236}">
                  <a16:creationId xmlns:a16="http://schemas.microsoft.com/office/drawing/2014/main" id="{E4C4F6E9-E130-21D8-58DC-40BFAC5D32B4}"/>
                </a:ext>
              </a:extLst>
            </p:cNvPr>
            <p:cNvGrpSpPr/>
            <p:nvPr/>
          </p:nvGrpSpPr>
          <p:grpSpPr>
            <a:xfrm>
              <a:off x="651021" y="4355926"/>
              <a:ext cx="16745260" cy="3740464"/>
              <a:chOff x="768951" y="4928501"/>
              <a:chExt cx="16745260" cy="3740464"/>
            </a:xfrm>
          </p:grpSpPr>
          <p:sp>
            <p:nvSpPr>
              <p:cNvPr id="15" name="TextBox 15"/>
              <p:cNvSpPr txBox="1"/>
              <p:nvPr/>
            </p:nvSpPr>
            <p:spPr>
              <a:xfrm>
                <a:off x="1028699" y="7071784"/>
                <a:ext cx="3364925" cy="105368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u="none" dirty="0">
                    <a:solidFill>
                      <a:srgbClr val="353839"/>
                    </a:solidFill>
                    <a:latin typeface="Noto Sans"/>
                  </a:rPr>
                  <a:t>Intuitive UI allows to pay all bills easily</a:t>
                </a:r>
                <a:r>
                  <a:rPr lang="uk-UA" sz="2000" u="none" dirty="0">
                    <a:solidFill>
                      <a:srgbClr val="353839"/>
                    </a:solidFill>
                    <a:latin typeface="Noto Sans"/>
                  </a:rPr>
                  <a:t> </a:t>
                </a:r>
                <a:r>
                  <a:rPr lang="en-GB" sz="2000" u="none" dirty="0">
                    <a:solidFill>
                      <a:srgbClr val="353839"/>
                    </a:solidFill>
                    <a:latin typeface="Noto Sans"/>
                  </a:rPr>
                  <a:t>and</a:t>
                </a:r>
                <a:r>
                  <a:rPr lang="en-GB" sz="2000" b="1" u="none" dirty="0">
                    <a:solidFill>
                      <a:srgbClr val="353839"/>
                    </a:solidFill>
                    <a:latin typeface="Noto Sans"/>
                  </a:rPr>
                  <a:t> </a:t>
                </a:r>
                <a:r>
                  <a:rPr lang="en-GB" sz="2000" b="1" u="none" dirty="0">
                    <a:solidFill>
                      <a:srgbClr val="FFC000"/>
                    </a:solidFill>
                    <a:latin typeface="Noto Sans"/>
                  </a:rPr>
                  <a:t>free of charge</a:t>
                </a:r>
                <a:r>
                  <a:rPr lang="en-US" sz="2000" b="1" u="none" dirty="0">
                    <a:solidFill>
                      <a:srgbClr val="FFC000"/>
                    </a:solidFill>
                    <a:latin typeface="Noto Sans"/>
                  </a:rPr>
                  <a:t>.</a:t>
                </a:r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5317258" y="7071784"/>
                <a:ext cx="3364925" cy="105368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u="none" dirty="0">
                    <a:solidFill>
                      <a:srgbClr val="353839"/>
                    </a:solidFill>
                    <a:latin typeface="Noto Sans"/>
                  </a:rPr>
                  <a:t>Personal cabinet keeps all accruals and payments were made. </a:t>
                </a:r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4149286" y="6933874"/>
                <a:ext cx="3364925" cy="33554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b="1" u="none" dirty="0">
                    <a:solidFill>
                      <a:srgbClr val="353839"/>
                    </a:solidFill>
                    <a:latin typeface="Noto Sans"/>
                  </a:rPr>
                  <a:t> </a:t>
                </a:r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9539201" y="6897133"/>
                <a:ext cx="3605312" cy="17718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b="1" dirty="0">
                    <a:solidFill>
                      <a:srgbClr val="353839"/>
                    </a:solidFill>
                    <a:latin typeface="Noto Sans"/>
                  </a:rPr>
                  <a:t>Detailed factor analysis provides valuable insights that are crucial for optimizing and reducing costs.</a:t>
                </a:r>
              </a:p>
            </p:txBody>
          </p:sp>
          <p:grpSp>
            <p:nvGrpSpPr>
              <p:cNvPr id="21" name="Group 21"/>
              <p:cNvGrpSpPr/>
              <p:nvPr/>
            </p:nvGrpSpPr>
            <p:grpSpPr>
              <a:xfrm>
                <a:off x="819398" y="4957960"/>
                <a:ext cx="775573" cy="790266"/>
                <a:chOff x="0" y="0"/>
                <a:chExt cx="6350000" cy="6350000"/>
              </a:xfrm>
            </p:grpSpPr>
            <p:sp>
              <p:nvSpPr>
                <p:cNvPr id="22" name="Freeform 22"/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</p:spPr>
            </p:sp>
          </p:grpSp>
          <p:sp>
            <p:nvSpPr>
              <p:cNvPr id="29" name="AutoShape 29"/>
              <p:cNvSpPr/>
              <p:nvPr/>
            </p:nvSpPr>
            <p:spPr>
              <a:xfrm rot="5171">
                <a:off x="5671990" y="5432139"/>
                <a:ext cx="3933830" cy="0"/>
              </a:xfrm>
              <a:prstGeom prst="line">
                <a:avLst/>
              </a:prstGeom>
              <a:ln w="47625" cap="flat">
                <a:solidFill>
                  <a:srgbClr val="004E8E"/>
                </a:solidFill>
                <a:prstDash val="solid"/>
                <a:headEnd type="none" w="sm" len="sm"/>
                <a:tailEnd type="none" w="sm" len="sm"/>
              </a:ln>
            </p:spPr>
          </p:sp>
          <p:grpSp>
            <p:nvGrpSpPr>
              <p:cNvPr id="31" name="Group 31"/>
              <p:cNvGrpSpPr/>
              <p:nvPr/>
            </p:nvGrpSpPr>
            <p:grpSpPr>
              <a:xfrm>
                <a:off x="768951" y="6054552"/>
                <a:ext cx="3404413" cy="621608"/>
                <a:chOff x="-65968" y="8385"/>
                <a:chExt cx="864613" cy="163716"/>
              </a:xfrm>
            </p:grpSpPr>
            <p:sp>
              <p:nvSpPr>
                <p:cNvPr id="32" name="Freeform 32"/>
                <p:cNvSpPr/>
                <p:nvPr/>
              </p:nvSpPr>
              <p:spPr>
                <a:xfrm>
                  <a:off x="-65968" y="8385"/>
                  <a:ext cx="783771" cy="163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145582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145582"/>
                      </a:lnTo>
                      <a:lnTo>
                        <a:pt x="0" y="145582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/>
                <a:lstStyle/>
                <a:p>
                  <a:endParaRPr lang="LID4096" dirty="0"/>
                </a:p>
              </p:txBody>
            </p:sp>
            <p:sp>
              <p:nvSpPr>
                <p:cNvPr id="33" name="TextBox 33"/>
                <p:cNvSpPr txBox="1"/>
                <p:nvPr/>
              </p:nvSpPr>
              <p:spPr>
                <a:xfrm>
                  <a:off x="-14155" y="10220"/>
                  <a:ext cx="812800" cy="14400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>
                    <a:lnSpc>
                      <a:spcPts val="3359"/>
                    </a:lnSpc>
                    <a:spcBef>
                      <a:spcPct val="0"/>
                    </a:spcBef>
                  </a:pPr>
                  <a:r>
                    <a:rPr lang="en-US" sz="2000" dirty="0">
                      <a:solidFill>
                        <a:srgbClr val="353839"/>
                      </a:solidFill>
                      <a:latin typeface="Open Sauce SemiBold Bold"/>
                    </a:rPr>
                    <a:t>PAYING BILLS</a:t>
                  </a:r>
                </a:p>
              </p:txBody>
            </p:sp>
          </p:grpSp>
          <p:grpSp>
            <p:nvGrpSpPr>
              <p:cNvPr id="34" name="Group 34"/>
              <p:cNvGrpSpPr/>
              <p:nvPr/>
            </p:nvGrpSpPr>
            <p:grpSpPr>
              <a:xfrm>
                <a:off x="5178796" y="6009533"/>
                <a:ext cx="3358101" cy="630697"/>
                <a:chOff x="-36790" y="-3472"/>
                <a:chExt cx="884438" cy="166109"/>
              </a:xfrm>
            </p:grpSpPr>
            <p:sp>
              <p:nvSpPr>
                <p:cNvPr id="35" name="Freeform 35"/>
                <p:cNvSpPr/>
                <p:nvPr/>
              </p:nvSpPr>
              <p:spPr>
                <a:xfrm>
                  <a:off x="-36790" y="-3472"/>
                  <a:ext cx="812800" cy="166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145582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145582"/>
                      </a:lnTo>
                      <a:lnTo>
                        <a:pt x="0" y="145582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/>
                <a:lstStyle/>
                <a:p>
                  <a:endParaRPr lang="LID4096" dirty="0"/>
                </a:p>
              </p:txBody>
            </p:sp>
            <p:sp>
              <p:nvSpPr>
                <p:cNvPr id="36" name="TextBox 36"/>
                <p:cNvSpPr txBox="1"/>
                <p:nvPr/>
              </p:nvSpPr>
              <p:spPr>
                <a:xfrm>
                  <a:off x="4744" y="-3472"/>
                  <a:ext cx="842904" cy="153932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>
                    <a:lnSpc>
                      <a:spcPts val="3359"/>
                    </a:lnSpc>
                    <a:spcBef>
                      <a:spcPct val="0"/>
                    </a:spcBef>
                  </a:pPr>
                  <a:r>
                    <a:rPr lang="en-US" sz="2000" dirty="0">
                      <a:solidFill>
                        <a:srgbClr val="353839"/>
                      </a:solidFill>
                      <a:latin typeface="Open Sauce SemiBold Bold"/>
                    </a:rPr>
                    <a:t>TRACKING HISTORY</a:t>
                  </a:r>
                </a:p>
              </p:txBody>
            </p:sp>
          </p:grpSp>
          <p:grpSp>
            <p:nvGrpSpPr>
              <p:cNvPr id="37" name="Group 37"/>
              <p:cNvGrpSpPr/>
              <p:nvPr/>
            </p:nvGrpSpPr>
            <p:grpSpPr>
              <a:xfrm>
                <a:off x="9443012" y="6017282"/>
                <a:ext cx="3247821" cy="589897"/>
                <a:chOff x="-42593" y="-1431"/>
                <a:chExt cx="855393" cy="155363"/>
              </a:xfrm>
            </p:grpSpPr>
            <p:sp>
              <p:nvSpPr>
                <p:cNvPr id="38" name="Freeform 38"/>
                <p:cNvSpPr/>
                <p:nvPr/>
              </p:nvSpPr>
              <p:spPr>
                <a:xfrm>
                  <a:off x="-42593" y="0"/>
                  <a:ext cx="812800" cy="153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145582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145582"/>
                      </a:lnTo>
                      <a:lnTo>
                        <a:pt x="0" y="145582"/>
                      </a:lnTo>
                      <a:close/>
                    </a:path>
                  </a:pathLst>
                </a:custGeom>
                <a:solidFill>
                  <a:srgbClr val="F4CE2C"/>
                </a:solidFill>
              </p:spPr>
              <p:txBody>
                <a:bodyPr/>
                <a:lstStyle/>
                <a:p>
                  <a:endParaRPr lang="LID4096" sz="2000" dirty="0">
                    <a:solidFill>
                      <a:srgbClr val="353839"/>
                    </a:solidFill>
                    <a:latin typeface="Open Sauce SemiBold Bold"/>
                  </a:endParaRPr>
                </a:p>
              </p:txBody>
            </p:sp>
            <p:sp>
              <p:nvSpPr>
                <p:cNvPr id="39" name="TextBox 39"/>
                <p:cNvSpPr txBox="1"/>
                <p:nvPr/>
              </p:nvSpPr>
              <p:spPr>
                <a:xfrm>
                  <a:off x="0" y="-1431"/>
                  <a:ext cx="812800" cy="145436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>
                    <a:lnSpc>
                      <a:spcPts val="3359"/>
                    </a:lnSpc>
                    <a:spcBef>
                      <a:spcPct val="0"/>
                    </a:spcBef>
                  </a:pPr>
                  <a:endParaRPr lang="en-US" sz="2000" dirty="0">
                    <a:solidFill>
                      <a:srgbClr val="353839"/>
                    </a:solidFill>
                    <a:latin typeface="Open Sauce SemiBold Bold"/>
                  </a:endParaRPr>
                </a:p>
              </p:txBody>
            </p:sp>
          </p:grpSp>
          <p:grpSp>
            <p:nvGrpSpPr>
              <p:cNvPr id="44" name="Group 21">
                <a:extLst>
                  <a:ext uri="{FF2B5EF4-FFF2-40B4-BE49-F238E27FC236}">
                    <a16:creationId xmlns:a16="http://schemas.microsoft.com/office/drawing/2014/main" id="{C43E51BD-51A6-C3D3-3EE4-C2453BE8C870}"/>
                  </a:ext>
                </a:extLst>
              </p:cNvPr>
              <p:cNvGrpSpPr/>
              <p:nvPr/>
            </p:nvGrpSpPr>
            <p:grpSpPr>
              <a:xfrm>
                <a:off x="5071008" y="4928501"/>
                <a:ext cx="775573" cy="790266"/>
                <a:chOff x="0" y="0"/>
                <a:chExt cx="6350000" cy="6350000"/>
              </a:xfrm>
            </p:grpSpPr>
            <p:sp>
              <p:nvSpPr>
                <p:cNvPr id="45" name="Freeform 22">
                  <a:extLst>
                    <a:ext uri="{FF2B5EF4-FFF2-40B4-BE49-F238E27FC236}">
                      <a16:creationId xmlns:a16="http://schemas.microsoft.com/office/drawing/2014/main" id="{AE9C0F58-182D-D1F7-3318-13941056D41F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</p:spPr>
            </p:sp>
          </p:grpSp>
          <p:grpSp>
            <p:nvGrpSpPr>
              <p:cNvPr id="46" name="Group 21">
                <a:extLst>
                  <a:ext uri="{FF2B5EF4-FFF2-40B4-BE49-F238E27FC236}">
                    <a16:creationId xmlns:a16="http://schemas.microsoft.com/office/drawing/2014/main" id="{1E63287B-49AD-1EA0-D1C3-52C9D22939E4}"/>
                  </a:ext>
                </a:extLst>
              </p:cNvPr>
              <p:cNvGrpSpPr/>
              <p:nvPr/>
            </p:nvGrpSpPr>
            <p:grpSpPr>
              <a:xfrm>
                <a:off x="9366019" y="4957960"/>
                <a:ext cx="775573" cy="790266"/>
                <a:chOff x="0" y="0"/>
                <a:chExt cx="6350000" cy="6350000"/>
              </a:xfrm>
            </p:grpSpPr>
            <p:sp>
              <p:nvSpPr>
                <p:cNvPr id="47" name="Freeform 22">
                  <a:extLst>
                    <a:ext uri="{FF2B5EF4-FFF2-40B4-BE49-F238E27FC236}">
                      <a16:creationId xmlns:a16="http://schemas.microsoft.com/office/drawing/2014/main" id="{36E86544-46B8-8C38-7A40-68774FD92952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</p:spPr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592473A-1FC1-3BD0-A234-4694B8AC2462}"/>
                  </a:ext>
                </a:extLst>
              </p:cNvPr>
              <p:cNvSpPr txBox="1"/>
              <p:nvPr/>
            </p:nvSpPr>
            <p:spPr>
              <a:xfrm>
                <a:off x="1028700" y="5045584"/>
                <a:ext cx="3429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1</a:t>
                </a:r>
                <a:endParaRPr lang="LID4096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AB29A3E-FBC7-6578-3BA8-9CE5154B32E4}"/>
                  </a:ext>
                </a:extLst>
              </p:cNvPr>
              <p:cNvSpPr txBox="1"/>
              <p:nvPr/>
            </p:nvSpPr>
            <p:spPr>
              <a:xfrm>
                <a:off x="5257746" y="5031246"/>
                <a:ext cx="3429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2</a:t>
                </a:r>
                <a:endParaRPr lang="LID4096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7B92558-07E3-249A-05A9-CBFF7709A6FE}"/>
                  </a:ext>
                </a:extLst>
              </p:cNvPr>
              <p:cNvSpPr txBox="1"/>
              <p:nvPr/>
            </p:nvSpPr>
            <p:spPr>
              <a:xfrm>
                <a:off x="9567356" y="5031245"/>
                <a:ext cx="37289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3</a:t>
                </a:r>
                <a:endParaRPr lang="LID4096" sz="3200" b="1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A5F53D2-A9F7-8C78-A21A-1B3C218462F2}"/>
                  </a:ext>
                </a:extLst>
              </p:cNvPr>
              <p:cNvSpPr txBox="1"/>
              <p:nvPr/>
            </p:nvSpPr>
            <p:spPr>
              <a:xfrm>
                <a:off x="13894375" y="5068550"/>
                <a:ext cx="2253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LID4096" sz="32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6" name="TextBox 36">
            <a:extLst>
              <a:ext uri="{FF2B5EF4-FFF2-40B4-BE49-F238E27FC236}">
                <a16:creationId xmlns:a16="http://schemas.microsoft.com/office/drawing/2014/main" id="{9DFB6FAC-794F-A078-7A51-C8142AD0D11B}"/>
              </a:ext>
            </a:extLst>
          </p:cNvPr>
          <p:cNvSpPr txBox="1"/>
          <p:nvPr/>
        </p:nvSpPr>
        <p:spPr>
          <a:xfrm>
            <a:off x="9542429" y="4843306"/>
            <a:ext cx="3200401" cy="52786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>
              <a:spcBef>
                <a:spcPct val="0"/>
              </a:spcBef>
            </a:pPr>
            <a:r>
              <a:rPr lang="en-US" sz="2000" dirty="0">
                <a:solidFill>
                  <a:srgbClr val="353839"/>
                </a:solidFill>
                <a:latin typeface="Open Sauce SemiBold Bold"/>
              </a:rPr>
              <a:t>EXPENSES ANALYSiS </a:t>
            </a:r>
          </a:p>
        </p:txBody>
      </p:sp>
      <p:sp>
        <p:nvSpPr>
          <p:cNvPr id="23" name="Правая круглая скобка 22">
            <a:extLst>
              <a:ext uri="{FF2B5EF4-FFF2-40B4-BE49-F238E27FC236}">
                <a16:creationId xmlns:a16="http://schemas.microsoft.com/office/drawing/2014/main" id="{582F393A-5883-7705-3B67-0E3AA837DAE3}"/>
              </a:ext>
            </a:extLst>
          </p:cNvPr>
          <p:cNvSpPr/>
          <p:nvPr/>
        </p:nvSpPr>
        <p:spPr>
          <a:xfrm rot="5400000">
            <a:off x="4337486" y="4197799"/>
            <a:ext cx="298282" cy="7028744"/>
          </a:xfrm>
          <a:prstGeom prst="rightBracket">
            <a:avLst>
              <a:gd name="adj" fmla="val 3565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7CD50-FB74-EB51-8D38-B0EDB3BF1D1B}"/>
              </a:ext>
            </a:extLst>
          </p:cNvPr>
          <p:cNvSpPr txBox="1"/>
          <p:nvPr/>
        </p:nvSpPr>
        <p:spPr>
          <a:xfrm>
            <a:off x="2187813" y="7795271"/>
            <a:ext cx="4413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Standard functionality</a:t>
            </a:r>
            <a:endParaRPr lang="LID4096" sz="2400" dirty="0"/>
          </a:p>
        </p:txBody>
      </p:sp>
      <p:sp>
        <p:nvSpPr>
          <p:cNvPr id="25" name="Правая круглая скобка 24">
            <a:extLst>
              <a:ext uri="{FF2B5EF4-FFF2-40B4-BE49-F238E27FC236}">
                <a16:creationId xmlns:a16="http://schemas.microsoft.com/office/drawing/2014/main" id="{C5B8AC25-9ED5-F03C-E29B-C258B8968DDA}"/>
              </a:ext>
            </a:extLst>
          </p:cNvPr>
          <p:cNvSpPr/>
          <p:nvPr/>
        </p:nvSpPr>
        <p:spPr>
          <a:xfrm rot="5400000">
            <a:off x="13023640" y="4037607"/>
            <a:ext cx="325657" cy="7265985"/>
          </a:xfrm>
          <a:prstGeom prst="rightBracket">
            <a:avLst>
              <a:gd name="adj" fmla="val 3565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9FB90B-D2CF-B142-9451-9079B52E86E1}"/>
              </a:ext>
            </a:extLst>
          </p:cNvPr>
          <p:cNvSpPr txBox="1"/>
          <p:nvPr/>
        </p:nvSpPr>
        <p:spPr>
          <a:xfrm>
            <a:off x="11419008" y="7814235"/>
            <a:ext cx="4413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Extended functionality</a:t>
            </a:r>
            <a:endParaRPr lang="LID4096" sz="2400" dirty="0"/>
          </a:p>
        </p:txBody>
      </p:sp>
      <p:sp>
        <p:nvSpPr>
          <p:cNvPr id="27" name="Правая круглая скобка 26">
            <a:extLst>
              <a:ext uri="{FF2B5EF4-FFF2-40B4-BE49-F238E27FC236}">
                <a16:creationId xmlns:a16="http://schemas.microsoft.com/office/drawing/2014/main" id="{FEFDAACE-773F-C75B-2DF5-3302E9702770}"/>
              </a:ext>
            </a:extLst>
          </p:cNvPr>
          <p:cNvSpPr/>
          <p:nvPr/>
        </p:nvSpPr>
        <p:spPr>
          <a:xfrm rot="5400000">
            <a:off x="8815117" y="187816"/>
            <a:ext cx="298280" cy="16779526"/>
          </a:xfrm>
          <a:prstGeom prst="rightBracket">
            <a:avLst>
              <a:gd name="adj" fmla="val 35656"/>
            </a:avLst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061B6183-FDC4-A903-7332-2B6994DB0E42}"/>
              </a:ext>
            </a:extLst>
          </p:cNvPr>
          <p:cNvGrpSpPr/>
          <p:nvPr/>
        </p:nvGrpSpPr>
        <p:grpSpPr>
          <a:xfrm>
            <a:off x="13513837" y="3703424"/>
            <a:ext cx="3884454" cy="3030085"/>
            <a:chOff x="13488616" y="3850338"/>
            <a:chExt cx="3884454" cy="3030085"/>
          </a:xfrm>
        </p:grpSpPr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A85234DA-F6F0-2526-E087-57B34891CDB7}"/>
                </a:ext>
              </a:extLst>
            </p:cNvPr>
            <p:cNvGrpSpPr/>
            <p:nvPr/>
          </p:nvGrpSpPr>
          <p:grpSpPr>
            <a:xfrm>
              <a:off x="13488616" y="3850338"/>
              <a:ext cx="3884454" cy="3030085"/>
              <a:chOff x="13450582" y="4479649"/>
              <a:chExt cx="3884454" cy="3030085"/>
            </a:xfrm>
          </p:grpSpPr>
          <p:sp>
            <p:nvSpPr>
              <p:cNvPr id="60" name="Freeform 22">
                <a:extLst>
                  <a:ext uri="{FF2B5EF4-FFF2-40B4-BE49-F238E27FC236}">
                    <a16:creationId xmlns:a16="http://schemas.microsoft.com/office/drawing/2014/main" id="{79DFF081-AB3F-7FA7-BD1F-92EE06CCFD49}"/>
                  </a:ext>
                </a:extLst>
              </p:cNvPr>
              <p:cNvSpPr/>
              <p:nvPr/>
            </p:nvSpPr>
            <p:spPr>
              <a:xfrm>
                <a:off x="13450582" y="4479649"/>
                <a:ext cx="772112" cy="790266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2D050"/>
              </a:solidFill>
            </p:spPr>
          </p:sp>
          <p:sp>
            <p:nvSpPr>
              <p:cNvPr id="63" name="AutoShape 20">
                <a:extLst>
                  <a:ext uri="{FF2B5EF4-FFF2-40B4-BE49-F238E27FC236}">
                    <a16:creationId xmlns:a16="http://schemas.microsoft.com/office/drawing/2014/main" id="{1B2F2988-2CB4-3C6A-B2C5-3FD753183F4E}"/>
                  </a:ext>
                </a:extLst>
              </p:cNvPr>
              <p:cNvSpPr/>
              <p:nvPr/>
            </p:nvSpPr>
            <p:spPr>
              <a:xfrm flipV="1">
                <a:off x="14185541" y="4990275"/>
                <a:ext cx="2902310" cy="4167"/>
              </a:xfrm>
              <a:prstGeom prst="line">
                <a:avLst/>
              </a:prstGeom>
              <a:ln w="47625" cap="flat">
                <a:solidFill>
                  <a:srgbClr val="004E8E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LID4096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5348933-03A0-CF68-CDF0-3989BFEB227D}"/>
                  </a:ext>
                </a:extLst>
              </p:cNvPr>
              <p:cNvSpPr txBox="1"/>
              <p:nvPr/>
            </p:nvSpPr>
            <p:spPr>
              <a:xfrm>
                <a:off x="13650872" y="4582395"/>
                <a:ext cx="3429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4</a:t>
                </a:r>
                <a:endParaRPr lang="LID4096" sz="3200" b="1" dirty="0"/>
              </a:p>
            </p:txBody>
          </p:sp>
          <p:sp>
            <p:nvSpPr>
              <p:cNvPr id="66" name="TextBox 18">
                <a:extLst>
                  <a:ext uri="{FF2B5EF4-FFF2-40B4-BE49-F238E27FC236}">
                    <a16:creationId xmlns:a16="http://schemas.microsoft.com/office/drawing/2014/main" id="{2998FFBF-BFE2-DF5C-1369-A78E7C381FF4}"/>
                  </a:ext>
                </a:extLst>
              </p:cNvPr>
              <p:cNvSpPr txBox="1"/>
              <p:nvPr/>
            </p:nvSpPr>
            <p:spPr>
              <a:xfrm>
                <a:off x="13970111" y="6456048"/>
                <a:ext cx="3364925" cy="105368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00"/>
                  </a:lnSpc>
                  <a:spcBef>
                    <a:spcPct val="0"/>
                  </a:spcBef>
                </a:pPr>
                <a:r>
                  <a:rPr lang="en-US" sz="2000" b="1" u="none" dirty="0">
                    <a:solidFill>
                      <a:srgbClr val="353839"/>
                    </a:solidFill>
                    <a:latin typeface="Noto Sans"/>
                  </a:rPr>
                  <a:t>Using saved money for </a:t>
                </a:r>
                <a:r>
                  <a:rPr lang="en-US" sz="2000" b="1" dirty="0">
                    <a:solidFill>
                      <a:srgbClr val="353839"/>
                    </a:solidFill>
                    <a:latin typeface="Noto Sans"/>
                  </a:rPr>
                  <a:t>further investments or </a:t>
                </a:r>
                <a:r>
                  <a:rPr lang="en-GB" sz="2000" b="1" dirty="0">
                    <a:solidFill>
                      <a:srgbClr val="353839"/>
                    </a:solidFill>
                    <a:latin typeface="Noto Sans"/>
                  </a:rPr>
                  <a:t>vacation</a:t>
                </a:r>
                <a:r>
                  <a:rPr lang="en-US" sz="2000" b="1" dirty="0">
                    <a:solidFill>
                      <a:srgbClr val="353839"/>
                    </a:solidFill>
                    <a:latin typeface="Noto Sans"/>
                  </a:rPr>
                  <a:t>.</a:t>
                </a:r>
                <a:endParaRPr lang="en-US" sz="2000" b="1" u="none" dirty="0">
                  <a:solidFill>
                    <a:srgbClr val="353839"/>
                  </a:solidFill>
                  <a:latin typeface="Noto Sans"/>
                </a:endParaRPr>
              </a:p>
            </p:txBody>
          </p:sp>
        </p:grp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A07BF0DD-D629-AE52-120E-C18E26CB65D6}"/>
                </a:ext>
              </a:extLst>
            </p:cNvPr>
            <p:cNvSpPr/>
            <p:nvPr/>
          </p:nvSpPr>
          <p:spPr>
            <a:xfrm>
              <a:off x="13853978" y="4826071"/>
              <a:ext cx="3086101" cy="584464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F4CE2C"/>
            </a:solidFill>
          </p:spPr>
          <p:txBody>
            <a:bodyPr/>
            <a:lstStyle/>
            <a:p>
              <a:endParaRPr lang="LID4096" sz="2000" dirty="0">
                <a:solidFill>
                  <a:srgbClr val="353839"/>
                </a:solidFill>
                <a:latin typeface="Open Sauce SemiBold Bold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3980489-D29E-856C-7BDF-C9A966CA2E30}"/>
                </a:ext>
              </a:extLst>
            </p:cNvPr>
            <p:cNvSpPr txBox="1"/>
            <p:nvPr/>
          </p:nvSpPr>
          <p:spPr>
            <a:xfrm>
              <a:off x="14031806" y="4930095"/>
              <a:ext cx="27321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353839"/>
                  </a:solidFill>
                  <a:latin typeface="Open Sauce SemiBold Bold"/>
                </a:rPr>
                <a:t>MONEY SAVING</a:t>
              </a:r>
              <a:endParaRPr lang="LID4096" sz="2000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2727696-3A25-AAD5-F3F0-2FD520A33B9D}"/>
              </a:ext>
            </a:extLst>
          </p:cNvPr>
          <p:cNvSpPr txBox="1"/>
          <p:nvPr/>
        </p:nvSpPr>
        <p:spPr>
          <a:xfrm>
            <a:off x="5614476" y="8838858"/>
            <a:ext cx="6401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CC29"/>
                </a:solidFill>
              </a:rPr>
              <a:t>‘Personify’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functionality</a:t>
            </a:r>
            <a:endParaRPr lang="LID4096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5888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69227"/>
            <a:ext cx="10385053" cy="10287000"/>
          </a:xfrm>
          <a:custGeom>
            <a:avLst/>
            <a:gdLst/>
            <a:ahLst/>
            <a:cxnLst/>
            <a:rect l="l" t="t" r="r" b="b"/>
            <a:pathLst>
              <a:path w="2735158" h="2709333">
                <a:moveTo>
                  <a:pt x="0" y="0"/>
                </a:moveTo>
                <a:lnTo>
                  <a:pt x="2735158" y="0"/>
                </a:lnTo>
                <a:lnTo>
                  <a:pt x="2735158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04E8E">
              <a:alpha val="84706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7902947" y="-216991"/>
            <a:ext cx="3086100" cy="330309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9" name="TextBox 9"/>
          <p:cNvSpPr txBox="1"/>
          <p:nvPr/>
        </p:nvSpPr>
        <p:spPr>
          <a:xfrm>
            <a:off x="811765" y="859656"/>
            <a:ext cx="827214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959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Open Sans Bold"/>
              </a:rPr>
              <a:t>TARGET CUSTOMERS</a:t>
            </a:r>
            <a:endParaRPr lang="en-US" sz="6000" u="none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4400" y="2324100"/>
            <a:ext cx="5329172" cy="1223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GB" sz="2800" b="1" dirty="0">
                <a:solidFill>
                  <a:srgbClr val="FFFFFF"/>
                </a:solidFill>
                <a:latin typeface="Noto Sans"/>
              </a:rPr>
              <a:t>1.2</a:t>
            </a:r>
            <a:r>
              <a:rPr lang="en-US" sz="2800" b="1" u="none" dirty="0">
                <a:solidFill>
                  <a:srgbClr val="FFFFFF"/>
                </a:solidFill>
                <a:latin typeface="Noto Sans"/>
              </a:rPr>
              <a:t> million households are the potential clients in </a:t>
            </a:r>
            <a:r>
              <a:rPr lang="en-GB" sz="2800" b="1" dirty="0">
                <a:solidFill>
                  <a:srgbClr val="FFFFFF"/>
                </a:solidFill>
                <a:latin typeface="Noto Sans"/>
              </a:rPr>
              <a:t>Kyiv</a:t>
            </a:r>
            <a:r>
              <a:rPr lang="en-US" sz="2800" b="1" u="none" dirty="0">
                <a:solidFill>
                  <a:srgbClr val="FFFFFF"/>
                </a:solidFill>
                <a:latin typeface="Noto Sans"/>
              </a:rPr>
              <a:t>.</a:t>
            </a:r>
            <a:r>
              <a:rPr lang="ru-RU" sz="2800" b="1" u="none" dirty="0">
                <a:solidFill>
                  <a:srgbClr val="FFFFFF"/>
                </a:solidFill>
                <a:latin typeface="Noto Sans"/>
              </a:rPr>
              <a:t> </a:t>
            </a:r>
            <a:endParaRPr lang="en-US" sz="2800" b="1" u="none" dirty="0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12" name="Рисунок 11" descr="Изображение выглядит как человек, одежда, в помещении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37F92AFB-0C69-529E-FB5B-EE62D55E80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1" t="-892" r="6888" b="892"/>
          <a:stretch/>
        </p:blipFill>
        <p:spPr>
          <a:xfrm>
            <a:off x="9083915" y="1777364"/>
            <a:ext cx="9204085" cy="7969263"/>
          </a:xfrm>
          <a:prstGeom prst="rect">
            <a:avLst/>
          </a:prstGeom>
        </p:spPr>
      </p:pic>
      <p:graphicFrame>
        <p:nvGraphicFramePr>
          <p:cNvPr id="13" name="Диаграмма 12">
            <a:extLst>
              <a:ext uri="{FF2B5EF4-FFF2-40B4-BE49-F238E27FC236}">
                <a16:creationId xmlns:a16="http://schemas.microsoft.com/office/drawing/2014/main" id="{4F02C035-AE86-78D7-B53D-EA7DC4B0B85D}"/>
              </a:ext>
            </a:extLst>
          </p:cNvPr>
          <p:cNvGraphicFramePr/>
          <p:nvPr/>
        </p:nvGraphicFramePr>
        <p:xfrm>
          <a:off x="-381000" y="4412144"/>
          <a:ext cx="9262749" cy="5079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73085CD-85A4-3C68-C46D-543C0DB532DB}"/>
              </a:ext>
            </a:extLst>
          </p:cNvPr>
          <p:cNvSpPr txBox="1"/>
          <p:nvPr/>
        </p:nvSpPr>
        <p:spPr>
          <a:xfrm>
            <a:off x="4665361" y="4412275"/>
            <a:ext cx="15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Start point</a:t>
            </a:r>
            <a:endParaRPr lang="LID4096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08DF7A-C083-CFB9-AF4C-2CE5CAC6B130}"/>
              </a:ext>
            </a:extLst>
          </p:cNvPr>
          <p:cNvSpPr txBox="1"/>
          <p:nvPr/>
        </p:nvSpPr>
        <p:spPr>
          <a:xfrm>
            <a:off x="2825419" y="7962900"/>
            <a:ext cx="2881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Future Scaling</a:t>
            </a:r>
            <a:endParaRPr lang="LID4096" sz="36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12DFE4-0EF7-ACF8-A129-FD3368821DA0}"/>
              </a:ext>
            </a:extLst>
          </p:cNvPr>
          <p:cNvSpPr txBox="1"/>
          <p:nvPr/>
        </p:nvSpPr>
        <p:spPr>
          <a:xfrm>
            <a:off x="3079581" y="9785374"/>
            <a:ext cx="2341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million households</a:t>
            </a:r>
            <a:endParaRPr lang="LID4096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252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текст, снимок экрана, Электронное устройство&#10;&#10;Автоматически созданное описание">
            <a:extLst>
              <a:ext uri="{FF2B5EF4-FFF2-40B4-BE49-F238E27FC236}">
                <a16:creationId xmlns:a16="http://schemas.microsoft.com/office/drawing/2014/main" id="{102A89B1-C382-EBE7-64CD-A9B36F76B8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" t="1654"/>
          <a:stretch/>
        </p:blipFill>
        <p:spPr>
          <a:xfrm>
            <a:off x="0" y="0"/>
            <a:ext cx="9547155" cy="6797700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программное обеспечение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D20DC7C7-D68F-A4B6-37F2-E4CC4308E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370" y="1409700"/>
            <a:ext cx="9753600" cy="6998099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8B197D35-6111-FE56-FFE8-4038CD867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140" y="2907053"/>
            <a:ext cx="10157460" cy="712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2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06C16267-27AC-0A14-B9AF-35283C8B65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1317951"/>
              </p:ext>
            </p:extLst>
          </p:nvPr>
        </p:nvGraphicFramePr>
        <p:xfrm>
          <a:off x="533400" y="3414858"/>
          <a:ext cx="7734303" cy="5995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Group 27">
            <a:extLst>
              <a:ext uri="{FF2B5EF4-FFF2-40B4-BE49-F238E27FC236}">
                <a16:creationId xmlns:a16="http://schemas.microsoft.com/office/drawing/2014/main" id="{74F5D1FD-F97F-8570-BB58-09243B7AABE8}"/>
              </a:ext>
            </a:extLst>
          </p:cNvPr>
          <p:cNvGrpSpPr/>
          <p:nvPr/>
        </p:nvGrpSpPr>
        <p:grpSpPr>
          <a:xfrm>
            <a:off x="0" y="0"/>
            <a:ext cx="18288000" cy="2087842"/>
            <a:chOff x="0" y="0"/>
            <a:chExt cx="4816593" cy="549884"/>
          </a:xfrm>
        </p:grpSpPr>
        <p:sp>
          <p:nvSpPr>
            <p:cNvPr id="4" name="Freeform 28">
              <a:extLst>
                <a:ext uri="{FF2B5EF4-FFF2-40B4-BE49-F238E27FC236}">
                  <a16:creationId xmlns:a16="http://schemas.microsoft.com/office/drawing/2014/main" id="{90BB7877-9B84-7ED9-CC0B-21CFFCE47590}"/>
                </a:ext>
              </a:extLst>
            </p:cNvPr>
            <p:cNvSpPr/>
            <p:nvPr/>
          </p:nvSpPr>
          <p:spPr>
            <a:xfrm>
              <a:off x="0" y="0"/>
              <a:ext cx="4816592" cy="549884"/>
            </a:xfrm>
            <a:custGeom>
              <a:avLst/>
              <a:gdLst/>
              <a:ahLst/>
              <a:cxnLst/>
              <a:rect l="l" t="t" r="r" b="b"/>
              <a:pathLst>
                <a:path w="4816592" h="549884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5" name="TextBox 29">
              <a:extLst>
                <a:ext uri="{FF2B5EF4-FFF2-40B4-BE49-F238E27FC236}">
                  <a16:creationId xmlns:a16="http://schemas.microsoft.com/office/drawing/2014/main" id="{60C26883-8FC7-8069-1CC9-6FED72618C3A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6" name="TextBox 34">
            <a:extLst>
              <a:ext uri="{FF2B5EF4-FFF2-40B4-BE49-F238E27FC236}">
                <a16:creationId xmlns:a16="http://schemas.microsoft.com/office/drawing/2014/main" id="{71175212-B961-D785-5AF3-3405BB7D6953}"/>
              </a:ext>
            </a:extLst>
          </p:cNvPr>
          <p:cNvSpPr txBox="1"/>
          <p:nvPr/>
        </p:nvSpPr>
        <p:spPr>
          <a:xfrm>
            <a:off x="1804270" y="595080"/>
            <a:ext cx="14679455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59"/>
              </a:lnSpc>
              <a:spcBef>
                <a:spcPct val="0"/>
              </a:spcBef>
            </a:pPr>
            <a:r>
              <a:rPr lang="en-US" sz="6000" u="none" dirty="0">
                <a:solidFill>
                  <a:srgbClr val="FFFFFF"/>
                </a:solidFill>
                <a:latin typeface="Open Sans Bold"/>
              </a:rPr>
              <a:t>GRAPHS EXAMPLE</a:t>
            </a:r>
          </a:p>
        </p:txBody>
      </p:sp>
      <p:grpSp>
        <p:nvGrpSpPr>
          <p:cNvPr id="7" name="Group 30">
            <a:extLst>
              <a:ext uri="{FF2B5EF4-FFF2-40B4-BE49-F238E27FC236}">
                <a16:creationId xmlns:a16="http://schemas.microsoft.com/office/drawing/2014/main" id="{9177130F-F5D3-0F1E-CF7B-78F1BD7902F3}"/>
              </a:ext>
            </a:extLst>
          </p:cNvPr>
          <p:cNvGrpSpPr/>
          <p:nvPr/>
        </p:nvGrpSpPr>
        <p:grpSpPr>
          <a:xfrm>
            <a:off x="0" y="314470"/>
            <a:ext cx="3572101" cy="515722"/>
            <a:chOff x="0" y="0"/>
            <a:chExt cx="940800" cy="135828"/>
          </a:xfrm>
        </p:grpSpPr>
        <p:sp>
          <p:nvSpPr>
            <p:cNvPr id="8" name="Freeform 31">
              <a:extLst>
                <a:ext uri="{FF2B5EF4-FFF2-40B4-BE49-F238E27FC236}">
                  <a16:creationId xmlns:a16="http://schemas.microsoft.com/office/drawing/2014/main" id="{DB882130-213A-EED0-58F8-F949509F62BB}"/>
                </a:ext>
              </a:extLst>
            </p:cNvPr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3949E289-8E7F-0D6F-7DDA-284AB529AAAA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4F8D2DC8-92BD-443B-9747-1F4010A512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6871459"/>
              </p:ext>
            </p:extLst>
          </p:nvPr>
        </p:nvGraphicFramePr>
        <p:xfrm>
          <a:off x="9143997" y="3414858"/>
          <a:ext cx="8382000" cy="5817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69925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395942"/>
            <a:chOff x="0" y="0"/>
            <a:chExt cx="4816593" cy="894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94404"/>
            </a:xfrm>
            <a:custGeom>
              <a:avLst/>
              <a:gdLst/>
              <a:ahLst/>
              <a:cxnLst/>
              <a:rect l="l" t="t" r="r" b="b"/>
              <a:pathLst>
                <a:path w="4816592" h="894404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52762" y="1330077"/>
            <a:ext cx="12111666" cy="759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6000" dirty="0">
                <a:solidFill>
                  <a:srgbClr val="FFFFFF"/>
                </a:solidFill>
                <a:latin typeface="Open Sans Bold"/>
              </a:rPr>
              <a:t>SCALING POSSIBILITIES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756737" y="3138081"/>
            <a:ext cx="3572101" cy="515722"/>
            <a:chOff x="0" y="0"/>
            <a:chExt cx="940800" cy="1358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58048" y="3395942"/>
            <a:ext cx="661243" cy="579967"/>
            <a:chOff x="0" y="0"/>
            <a:chExt cx="237662" cy="2084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353839"/>
                  </a:solidFill>
                  <a:latin typeface="Open Sauce SemiBold Bold"/>
                </a:rPr>
                <a:t>1.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63788" y="3395942"/>
            <a:ext cx="661243" cy="579967"/>
            <a:chOff x="0" y="0"/>
            <a:chExt cx="237662" cy="2084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353839"/>
                  </a:solidFill>
                  <a:latin typeface="Open Sauce SemiBold Bold"/>
                </a:rPr>
                <a:t>2.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169529" y="3395942"/>
            <a:ext cx="661243" cy="579967"/>
            <a:chOff x="0" y="0"/>
            <a:chExt cx="237662" cy="2084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353839"/>
                  </a:solidFill>
                  <a:latin typeface="Open Sauce SemiBold Bold"/>
                </a:rPr>
                <a:t>3.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58047" y="4315372"/>
            <a:ext cx="3760423" cy="284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353839"/>
                </a:solidFill>
                <a:latin typeface="Noto Sans"/>
              </a:rPr>
              <a:t>As the service supplier has different subsidiaries with different bank accounts, there is a possibility to expand the app's functionality to all regions of Ukraine by adding local utilities suppliers.</a:t>
            </a:r>
            <a:br>
              <a:rPr lang="en-US" sz="2000" dirty="0">
                <a:solidFill>
                  <a:srgbClr val="353839"/>
                </a:solidFill>
                <a:latin typeface="Noto Sans"/>
              </a:rPr>
            </a:br>
            <a:endParaRPr lang="en-US" sz="2000" dirty="0">
              <a:solidFill>
                <a:srgbClr val="353839"/>
              </a:solidFill>
              <a:latin typeface="Noto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263788" y="4336530"/>
            <a:ext cx="3760423" cy="2948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GB" sz="2000" dirty="0">
                <a:solidFill>
                  <a:srgbClr val="353839"/>
                </a:solidFill>
                <a:latin typeface="Noto Sans"/>
              </a:rPr>
              <a:t>Possibilities</a:t>
            </a:r>
            <a:r>
              <a:rPr lang="en-US" sz="2000" dirty="0">
                <a:solidFill>
                  <a:srgbClr val="353839"/>
                </a:solidFill>
                <a:latin typeface="Noto Sans"/>
              </a:rPr>
              <a:t> to cooperate with union</a:t>
            </a:r>
            <a:r>
              <a:rPr lang="en-GB" sz="2000" dirty="0">
                <a:solidFill>
                  <a:srgbClr val="353839"/>
                </a:solidFill>
                <a:latin typeface="Noto Sans"/>
              </a:rPr>
              <a:t>s</a:t>
            </a:r>
            <a:r>
              <a:rPr lang="en-US" sz="2000" dirty="0">
                <a:solidFill>
                  <a:srgbClr val="353839"/>
                </a:solidFill>
                <a:latin typeface="Noto Sans"/>
              </a:rPr>
              <a:t> of owners of multiple houses (</a:t>
            </a:r>
            <a:r>
              <a:rPr lang="uk-UA" sz="2000" dirty="0">
                <a:solidFill>
                  <a:srgbClr val="353839"/>
                </a:solidFill>
                <a:latin typeface="Noto Sans"/>
              </a:rPr>
              <a:t>ОСББ</a:t>
            </a:r>
            <a:r>
              <a:rPr lang="en-US" sz="2000" dirty="0">
                <a:solidFill>
                  <a:srgbClr val="353839"/>
                </a:solidFill>
                <a:latin typeface="Noto Sans"/>
              </a:rPr>
              <a:t>).</a:t>
            </a:r>
            <a:br>
              <a:rPr lang="en-US" sz="2000" dirty="0">
                <a:solidFill>
                  <a:srgbClr val="353839"/>
                </a:solidFill>
                <a:latin typeface="Noto Sans"/>
              </a:rPr>
            </a:br>
            <a:br>
              <a:rPr lang="en-US" sz="2000" dirty="0">
                <a:solidFill>
                  <a:srgbClr val="353839"/>
                </a:solidFill>
                <a:latin typeface="Noto Sans"/>
              </a:rPr>
            </a:br>
            <a:r>
              <a:rPr lang="en-US" sz="2000" dirty="0">
                <a:solidFill>
                  <a:srgbClr val="353839"/>
                </a:solidFill>
                <a:latin typeface="Noto Sans"/>
              </a:rPr>
              <a:t>In tandem with the previous scaling point, would provide an increase in the target audience to 14.7 million.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69529" y="4336530"/>
            <a:ext cx="3760423" cy="146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GB" sz="2000" dirty="0">
                <a:solidFill>
                  <a:srgbClr val="353839"/>
                </a:solidFill>
                <a:latin typeface="Noto Sans"/>
              </a:rPr>
              <a:t>Providing  similar platform for legal entities to make utilities expenses analysis more convenient.</a:t>
            </a:r>
            <a:endParaRPr lang="en-US" sz="2000" dirty="0">
              <a:solidFill>
                <a:srgbClr val="353839"/>
              </a:solidFill>
              <a:latin typeface="Noto Sans"/>
            </a:endParaRPr>
          </a:p>
        </p:txBody>
      </p:sp>
      <p:sp>
        <p:nvSpPr>
          <p:cNvPr id="24" name="AutoShape 19">
            <a:extLst>
              <a:ext uri="{FF2B5EF4-FFF2-40B4-BE49-F238E27FC236}">
                <a16:creationId xmlns:a16="http://schemas.microsoft.com/office/drawing/2014/main" id="{0ECB14C2-9FA9-CC88-3354-232239473D25}"/>
              </a:ext>
            </a:extLst>
          </p:cNvPr>
          <p:cNvSpPr/>
          <p:nvPr/>
        </p:nvSpPr>
        <p:spPr>
          <a:xfrm rot="-466">
            <a:off x="1310217" y="8277421"/>
            <a:ext cx="5601530" cy="4568"/>
          </a:xfrm>
          <a:prstGeom prst="line">
            <a:avLst/>
          </a:prstGeom>
          <a:ln w="47625" cap="flat">
            <a:solidFill>
              <a:srgbClr val="004E8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1">
            <a:extLst>
              <a:ext uri="{FF2B5EF4-FFF2-40B4-BE49-F238E27FC236}">
                <a16:creationId xmlns:a16="http://schemas.microsoft.com/office/drawing/2014/main" id="{61C4423E-1BF9-564F-837D-83E519F01C0C}"/>
              </a:ext>
            </a:extLst>
          </p:cNvPr>
          <p:cNvGrpSpPr/>
          <p:nvPr/>
        </p:nvGrpSpPr>
        <p:grpSpPr>
          <a:xfrm>
            <a:off x="1438819" y="8125974"/>
            <a:ext cx="353616" cy="353616"/>
            <a:chOff x="0" y="0"/>
            <a:chExt cx="6350000" cy="6350000"/>
          </a:xfrm>
        </p:grpSpPr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27BBF377-7C80-406A-37B9-AEE30C235343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222B"/>
            </a:solidFill>
          </p:spPr>
        </p:sp>
      </p:grpSp>
      <p:grpSp>
        <p:nvGrpSpPr>
          <p:cNvPr id="27" name="Group 23">
            <a:extLst>
              <a:ext uri="{FF2B5EF4-FFF2-40B4-BE49-F238E27FC236}">
                <a16:creationId xmlns:a16="http://schemas.microsoft.com/office/drawing/2014/main" id="{999B917B-29AD-8C15-BE0A-6E4F89D7B797}"/>
              </a:ext>
            </a:extLst>
          </p:cNvPr>
          <p:cNvGrpSpPr/>
          <p:nvPr/>
        </p:nvGrpSpPr>
        <p:grpSpPr>
          <a:xfrm>
            <a:off x="6911750" y="8142848"/>
            <a:ext cx="352038" cy="353616"/>
            <a:chOff x="5084744" y="337382"/>
            <a:chExt cx="6321663" cy="6350000"/>
          </a:xfrm>
        </p:grpSpPr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94F7EE2C-F4C8-B41B-622E-3E4E4CE6B6ED}"/>
                </a:ext>
              </a:extLst>
            </p:cNvPr>
            <p:cNvSpPr/>
            <p:nvPr/>
          </p:nvSpPr>
          <p:spPr>
            <a:xfrm>
              <a:off x="5084744" y="337382"/>
              <a:ext cx="6321663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222B"/>
            </a:solidFill>
          </p:spPr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A06E0E3F-375F-15B9-8A8C-D99FC920606B}"/>
              </a:ext>
            </a:extLst>
          </p:cNvPr>
          <p:cNvGrpSpPr/>
          <p:nvPr/>
        </p:nvGrpSpPr>
        <p:grpSpPr>
          <a:xfrm>
            <a:off x="12764505" y="8100272"/>
            <a:ext cx="353616" cy="353616"/>
            <a:chOff x="0" y="0"/>
            <a:chExt cx="6350000" cy="6350000"/>
          </a:xfrm>
        </p:grpSpPr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BF26E404-AC4C-E5F5-FAE0-9B69EFF6A36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222B"/>
            </a:solidFill>
          </p:spPr>
        </p:sp>
      </p:grpSp>
      <p:sp>
        <p:nvSpPr>
          <p:cNvPr id="31" name="AutoShape 29">
            <a:extLst>
              <a:ext uri="{FF2B5EF4-FFF2-40B4-BE49-F238E27FC236}">
                <a16:creationId xmlns:a16="http://schemas.microsoft.com/office/drawing/2014/main" id="{581E53F4-AFF9-0A20-A364-AA3AA484E795}"/>
              </a:ext>
            </a:extLst>
          </p:cNvPr>
          <p:cNvSpPr/>
          <p:nvPr/>
        </p:nvSpPr>
        <p:spPr>
          <a:xfrm rot="5171" flipV="1">
            <a:off x="7263797" y="8263992"/>
            <a:ext cx="5501485" cy="17225"/>
          </a:xfrm>
          <a:prstGeom prst="line">
            <a:avLst/>
          </a:prstGeom>
          <a:ln w="47625" cap="flat">
            <a:solidFill>
              <a:srgbClr val="004E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0">
            <a:extLst>
              <a:ext uri="{FF2B5EF4-FFF2-40B4-BE49-F238E27FC236}">
                <a16:creationId xmlns:a16="http://schemas.microsoft.com/office/drawing/2014/main" id="{74CE2728-CFA0-9F8F-7380-77CFEE88F4F0}"/>
              </a:ext>
            </a:extLst>
          </p:cNvPr>
          <p:cNvSpPr/>
          <p:nvPr/>
        </p:nvSpPr>
        <p:spPr>
          <a:xfrm rot="-10256">
            <a:off x="13117348" y="8274620"/>
            <a:ext cx="4685092" cy="17723"/>
          </a:xfrm>
          <a:prstGeom prst="line">
            <a:avLst/>
          </a:prstGeom>
          <a:ln w="47625" cap="flat">
            <a:solidFill>
              <a:srgbClr val="004E8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3" name="Group 31">
            <a:extLst>
              <a:ext uri="{FF2B5EF4-FFF2-40B4-BE49-F238E27FC236}">
                <a16:creationId xmlns:a16="http://schemas.microsoft.com/office/drawing/2014/main" id="{9C0B57D3-BC2B-EC94-3104-AA10345C4087}"/>
              </a:ext>
            </a:extLst>
          </p:cNvPr>
          <p:cNvGrpSpPr/>
          <p:nvPr/>
        </p:nvGrpSpPr>
        <p:grpSpPr>
          <a:xfrm>
            <a:off x="1717244" y="8842230"/>
            <a:ext cx="4150156" cy="552758"/>
            <a:chOff x="-17447" y="0"/>
            <a:chExt cx="830247" cy="145582"/>
          </a:xfrm>
        </p:grpSpPr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336FC3E8-3C60-7AC8-CF5D-DA094650AEB3}"/>
                </a:ext>
              </a:extLst>
            </p:cNvPr>
            <p:cNvSpPr/>
            <p:nvPr/>
          </p:nvSpPr>
          <p:spPr>
            <a:xfrm>
              <a:off x="-17447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35" name="TextBox 33">
              <a:extLst>
                <a:ext uri="{FF2B5EF4-FFF2-40B4-BE49-F238E27FC236}">
                  <a16:creationId xmlns:a16="http://schemas.microsoft.com/office/drawing/2014/main" id="{0E7B8FA9-CD55-6C59-0E49-257E0237EC05}"/>
                </a:ext>
              </a:extLst>
            </p:cNvPr>
            <p:cNvSpPr txBox="1"/>
            <p:nvPr/>
          </p:nvSpPr>
          <p:spPr>
            <a:xfrm>
              <a:off x="0" y="0"/>
              <a:ext cx="812800" cy="144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353839"/>
                  </a:solidFill>
                  <a:latin typeface="Open Sauce SemiBold Bold"/>
                </a:rPr>
                <a:t>EXPANDING TERRITORY</a:t>
              </a:r>
            </a:p>
          </p:txBody>
        </p:sp>
      </p:grpSp>
      <p:grpSp>
        <p:nvGrpSpPr>
          <p:cNvPr id="36" name="Group 34">
            <a:extLst>
              <a:ext uri="{FF2B5EF4-FFF2-40B4-BE49-F238E27FC236}">
                <a16:creationId xmlns:a16="http://schemas.microsoft.com/office/drawing/2014/main" id="{C6464EC6-7FA3-A849-D6F6-5B414EF2F771}"/>
              </a:ext>
            </a:extLst>
          </p:cNvPr>
          <p:cNvGrpSpPr/>
          <p:nvPr/>
        </p:nvGrpSpPr>
        <p:grpSpPr>
          <a:xfrm>
            <a:off x="7575359" y="8821491"/>
            <a:ext cx="3310731" cy="552759"/>
            <a:chOff x="0" y="0"/>
            <a:chExt cx="871962" cy="145582"/>
          </a:xfrm>
        </p:grpSpPr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E27D8A20-419C-97E1-625F-AC90759B6492}"/>
                </a:ext>
              </a:extLst>
            </p:cNvPr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38" name="TextBox 36">
              <a:extLst>
                <a:ext uri="{FF2B5EF4-FFF2-40B4-BE49-F238E27FC236}">
                  <a16:creationId xmlns:a16="http://schemas.microsoft.com/office/drawing/2014/main" id="{3EF0CC1D-852E-1134-E398-059020A96FC4}"/>
                </a:ext>
              </a:extLst>
            </p:cNvPr>
            <p:cNvSpPr txBox="1"/>
            <p:nvPr/>
          </p:nvSpPr>
          <p:spPr>
            <a:xfrm>
              <a:off x="59162" y="0"/>
              <a:ext cx="812800" cy="145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353839"/>
                  </a:solidFill>
                  <a:latin typeface="Open Sauce SemiBold Bold"/>
                </a:rPr>
                <a:t>ADDING UQMH</a:t>
              </a:r>
            </a:p>
          </p:txBody>
        </p:sp>
      </p:grpSp>
      <p:grpSp>
        <p:nvGrpSpPr>
          <p:cNvPr id="39" name="Group 37">
            <a:extLst>
              <a:ext uri="{FF2B5EF4-FFF2-40B4-BE49-F238E27FC236}">
                <a16:creationId xmlns:a16="http://schemas.microsoft.com/office/drawing/2014/main" id="{51593B89-2C04-CCC4-84B1-AB1111CEAFD3}"/>
              </a:ext>
            </a:extLst>
          </p:cNvPr>
          <p:cNvGrpSpPr/>
          <p:nvPr/>
        </p:nvGrpSpPr>
        <p:grpSpPr>
          <a:xfrm>
            <a:off x="13005444" y="8821491"/>
            <a:ext cx="4792782" cy="558192"/>
            <a:chOff x="0" y="-1431"/>
            <a:chExt cx="823904" cy="147013"/>
          </a:xfrm>
        </p:grpSpPr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DCB6E38E-7D3E-6295-6521-3BCCD9CA82FE}"/>
                </a:ext>
              </a:extLst>
            </p:cNvPr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41" name="TextBox 39">
              <a:extLst>
                <a:ext uri="{FF2B5EF4-FFF2-40B4-BE49-F238E27FC236}">
                  <a16:creationId xmlns:a16="http://schemas.microsoft.com/office/drawing/2014/main" id="{FA5DD9E2-31DB-0720-2A21-30793BC4829D}"/>
                </a:ext>
              </a:extLst>
            </p:cNvPr>
            <p:cNvSpPr txBox="1"/>
            <p:nvPr/>
          </p:nvSpPr>
          <p:spPr>
            <a:xfrm>
              <a:off x="11104" y="-1431"/>
              <a:ext cx="812800" cy="145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353839"/>
                  </a:solidFill>
                  <a:latin typeface="Open Sauce SemiBold Bold"/>
                </a:rPr>
                <a:t>ENTERPRISES 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21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4762" y="903671"/>
            <a:ext cx="9796463" cy="8343900"/>
            <a:chOff x="0" y="0"/>
            <a:chExt cx="2226181" cy="21975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6182" cy="2197570"/>
            </a:xfrm>
            <a:custGeom>
              <a:avLst/>
              <a:gdLst/>
              <a:ahLst/>
              <a:cxnLst/>
              <a:rect l="l" t="t" r="r" b="b"/>
              <a:pathLst>
                <a:path w="2226182" h="2197570">
                  <a:moveTo>
                    <a:pt x="0" y="0"/>
                  </a:moveTo>
                  <a:lnTo>
                    <a:pt x="2226182" y="0"/>
                  </a:lnTo>
                  <a:lnTo>
                    <a:pt x="2226182" y="2197570"/>
                  </a:lnTo>
                  <a:lnTo>
                    <a:pt x="0" y="2197570"/>
                  </a:lnTo>
                  <a:close/>
                </a:path>
              </a:pathLst>
            </a:custGeom>
            <a:solidFill>
              <a:srgbClr val="004E8E">
                <a:alpha val="84706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523973" y="641068"/>
            <a:ext cx="3086100" cy="330309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220"/>
              </a:lnSpc>
            </a:pPr>
            <a:endParaRPr dirty="0"/>
          </a:p>
        </p:txBody>
      </p:sp>
      <p:grpSp>
        <p:nvGrpSpPr>
          <p:cNvPr id="12" name="Group 12"/>
          <p:cNvGrpSpPr/>
          <p:nvPr/>
        </p:nvGrpSpPr>
        <p:grpSpPr>
          <a:xfrm>
            <a:off x="0" y="9467403"/>
            <a:ext cx="3572101" cy="515722"/>
            <a:chOff x="0" y="0"/>
            <a:chExt cx="940800" cy="1358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09258" y="175553"/>
            <a:ext cx="3572101" cy="515722"/>
            <a:chOff x="0" y="0"/>
            <a:chExt cx="940800" cy="1358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17004" y="1082838"/>
            <a:ext cx="6418525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59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Open Sans Bold"/>
              </a:rPr>
              <a:t>HOW TO MAKE A PROFIT?</a:t>
            </a: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2E70D8A7-98A3-24A2-AA35-5EA0AD9B923A}"/>
              </a:ext>
            </a:extLst>
          </p:cNvPr>
          <p:cNvGrpSpPr/>
          <p:nvPr/>
        </p:nvGrpSpPr>
        <p:grpSpPr>
          <a:xfrm>
            <a:off x="1943711" y="4171351"/>
            <a:ext cx="5994019" cy="4232510"/>
            <a:chOff x="2174688" y="4049442"/>
            <a:chExt cx="5994019" cy="4232510"/>
          </a:xfrm>
        </p:grpSpPr>
        <p:sp>
          <p:nvSpPr>
            <p:cNvPr id="19" name="TextBox 19"/>
            <p:cNvSpPr txBox="1"/>
            <p:nvPr/>
          </p:nvSpPr>
          <p:spPr>
            <a:xfrm>
              <a:off x="2174688" y="4618171"/>
              <a:ext cx="5739838" cy="335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Noto Sans"/>
                </a:rPr>
                <a:t>Extended statistics and cost reducing advises.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174688" y="4049442"/>
              <a:ext cx="5739838" cy="370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  <a:spcBef>
                  <a:spcPct val="0"/>
                </a:spcBef>
              </a:pPr>
              <a:r>
                <a:rPr lang="en-US" sz="2300" dirty="0">
                  <a:solidFill>
                    <a:srgbClr val="FFFFFF"/>
                  </a:solidFill>
                  <a:latin typeface="Lato Bold"/>
                </a:rPr>
                <a:t>PREMIUM SUBSCRIPTION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249373" y="6297422"/>
              <a:ext cx="5605438" cy="335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Noto Sans"/>
                </a:rPr>
                <a:t>Cooperation with partners.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249373" y="5758760"/>
              <a:ext cx="5739838" cy="370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  <a:spcBef>
                  <a:spcPct val="0"/>
                </a:spcBef>
              </a:pPr>
              <a:r>
                <a:rPr lang="en-GB" sz="2300" dirty="0">
                  <a:solidFill>
                    <a:srgbClr val="FFFFFF"/>
                  </a:solidFill>
                  <a:latin typeface="Lato Bold"/>
                </a:rPr>
                <a:t>ADVERTISMENT SECTIONS</a:t>
              </a:r>
              <a:endParaRPr lang="en-US" sz="2300" dirty="0">
                <a:solidFill>
                  <a:srgbClr val="FFFFFF"/>
                </a:solidFill>
                <a:latin typeface="Lato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322452" y="7946411"/>
              <a:ext cx="5846255" cy="335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Noto Sans"/>
                </a:rPr>
                <a:t>Allowing access to app from different services. 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182173" y="7427601"/>
              <a:ext cx="5739838" cy="370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  <a:spcBef>
                  <a:spcPct val="0"/>
                </a:spcBef>
              </a:pPr>
              <a:r>
                <a:rPr lang="en-US" sz="2300" dirty="0">
                  <a:solidFill>
                    <a:srgbClr val="FFFFFF"/>
                  </a:solidFill>
                  <a:latin typeface="Lato Bold"/>
                </a:rPr>
                <a:t> ‘PERSONIFY’ INTEGRATION </a:t>
              </a:r>
            </a:p>
          </p:txBody>
        </p:sp>
      </p:grpSp>
      <p:pic>
        <p:nvPicPr>
          <p:cNvPr id="30" name="Рисунок 29" descr="Изображение выглядит как монета, Работа с наличностью, в помещении, керамический&#10;&#10;Автоматически созданное описание">
            <a:extLst>
              <a:ext uri="{FF2B5EF4-FFF2-40B4-BE49-F238E27FC236}">
                <a16:creationId xmlns:a16="http://schemas.microsoft.com/office/drawing/2014/main" id="{4350CC32-1A39-6F2A-1B99-729905729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022" y="-7598"/>
            <a:ext cx="7839978" cy="10294598"/>
          </a:xfrm>
          <a:prstGeom prst="rect">
            <a:avLst/>
          </a:prstGeom>
        </p:spPr>
      </p:pic>
      <p:pic>
        <p:nvPicPr>
          <p:cNvPr id="33" name="Рисунок 32" descr="Изображение выглядит как зарисовка, круг, искусство,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4008B24E-9723-C919-D0C7-A5AFB28E1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80" y="3997824"/>
            <a:ext cx="1269841" cy="1269841"/>
          </a:xfrm>
          <a:prstGeom prst="rect">
            <a:avLst/>
          </a:prstGeom>
        </p:spPr>
      </p:pic>
      <p:pic>
        <p:nvPicPr>
          <p:cNvPr id="35" name="Рисунок 34" descr="Изображение выглядит как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4A84402-D3B8-1644-AEA4-6FC6B164F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5654255"/>
            <a:ext cx="1269841" cy="1269841"/>
          </a:xfrm>
          <a:prstGeom prst="rect">
            <a:avLst/>
          </a:prstGeom>
        </p:spPr>
      </p:pic>
      <p:pic>
        <p:nvPicPr>
          <p:cNvPr id="37" name="Рисунок 36" descr="Изображение выглядит как снимок экрана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4278E1C6-73BC-D98F-415F-C4DE5F22F1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22" y="7316015"/>
            <a:ext cx="1079365" cy="10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59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445</Words>
  <Application>Microsoft Office PowerPoint</Application>
  <PresentationFormat>Произвольный</PresentationFormat>
  <Paragraphs>84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3" baseType="lpstr">
      <vt:lpstr>Calibri</vt:lpstr>
      <vt:lpstr>Open Sans Bold</vt:lpstr>
      <vt:lpstr>Arial</vt:lpstr>
      <vt:lpstr>Roobert</vt:lpstr>
      <vt:lpstr>Open Sauce SemiBold Bold</vt:lpstr>
      <vt:lpstr>Lato Bold</vt:lpstr>
      <vt:lpstr>Noto Sans</vt:lpstr>
      <vt:lpstr>Noto Sans Bold</vt:lpstr>
      <vt:lpstr>Lato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Yellow Business Infographic</dc:title>
  <dc:creator>Korisnik</dc:creator>
  <cp:lastModifiedBy>Марина Поляруш</cp:lastModifiedBy>
  <cp:revision>92</cp:revision>
  <dcterms:created xsi:type="dcterms:W3CDTF">2006-08-16T00:00:00Z</dcterms:created>
  <dcterms:modified xsi:type="dcterms:W3CDTF">2023-07-05T19:02:29Z</dcterms:modified>
  <dc:identifier>DAFIz7vp0-k</dc:identifier>
</cp:coreProperties>
</file>